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61" r:id="rId5"/>
    <p:sldId id="270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5" r:id="rId16"/>
    <p:sldId id="283" r:id="rId17"/>
    <p:sldId id="272" r:id="rId18"/>
    <p:sldId id="286" r:id="rId19"/>
    <p:sldId id="291" r:id="rId20"/>
    <p:sldId id="292" r:id="rId21"/>
    <p:sldId id="287" r:id="rId22"/>
    <p:sldId id="294" r:id="rId23"/>
    <p:sldId id="293" r:id="rId24"/>
    <p:sldId id="295" r:id="rId25"/>
    <p:sldId id="296" r:id="rId26"/>
    <p:sldId id="297" r:id="rId27"/>
    <p:sldId id="298" r:id="rId28"/>
    <p:sldId id="299" r:id="rId29"/>
    <p:sldId id="30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01"/>
    <p:restoredTop sz="86384"/>
  </p:normalViewPr>
  <p:slideViewPr>
    <p:cSldViewPr snapToGrid="0" snapToObjects="1">
      <p:cViewPr varScale="1">
        <p:scale>
          <a:sx n="115" d="100"/>
          <a:sy n="115" d="100"/>
        </p:scale>
        <p:origin x="488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3.png>
</file>

<file path=ppt/media/image36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wma>
</file>

<file path=ppt/media/media2.wma>
</file>

<file path=ppt/media/media3.wma>
</file>

<file path=ppt/media/media4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72793-2923-6C4E-BB40-F56609FB72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1A8496-78CA-4246-9C6A-86EFCE6923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739C6-8A09-724C-A356-788A4EA5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14B1A-A7DA-AF43-9961-D1A043485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FAD20-FF4D-B744-806A-3B01921F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20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C7AB1-F00B-8048-9E76-CBB422768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1A106-DC38-C54C-BD5B-262790765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A7ABC-284D-6746-8779-AE66C30E7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B15E1-0D02-6447-81AF-E524DA529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21818-7496-8C49-B4AB-C851DE8EA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288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BD1221-9EE3-9441-8163-E024CCBD44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6296E7-5716-E040-BA1D-B3E9B06FA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B8482-3B73-3F42-89EC-05C57B52B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B8664-200B-6549-A0AD-40CFD892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1CD5C-632F-074F-92B7-AB245C13D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79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A3F9-7321-804E-A9EC-BEED9225B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4DC6C-F4B7-954C-B0E4-02537B6DD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23502-011D-6D4A-AA1C-E5BA0C0D3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3208B-40DD-D849-8ECD-50F52CDB2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5D40D-D993-AD44-9E78-D75EDD3D5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232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C3213-83D6-664B-BD8E-C6E87A3A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A630B-D026-B54C-B692-61AC23F2B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3FD22-C5E2-8945-B1F6-36B5DB5DA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A536C-69AD-6049-B7E8-A9529DFAF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7ACD3-8712-EE49-81F6-A6E16CD50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0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43AB-8242-6348-AF2F-B38EB141A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BF1DE-AE0C-C749-AE09-9F90669FFB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96C64E-9B76-7046-B2B9-1F253402A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306A9-3E6B-194A-A932-D7CA7FE40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E9734-962F-EF49-97C0-B6F7B1771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3BC1B5-3988-DC45-BCC0-20F04383F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87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1FDD0-17D1-CD4A-B20F-F6774B6C5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76F8C-74A3-2F45-8641-FBECB0390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71B00-D287-374F-AF64-50BA5791B5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68AE11-92B3-964B-8E79-67920A975A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E8F72A-6B34-4C47-94B3-6D6DF64C8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A2A9C5-633C-7842-B860-123F70A01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7FAC9B-729B-A040-8870-4579FF3D1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1EA6D6-934A-1447-B1D5-5521FB1B1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5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85E1C-7293-1C4B-A35E-3A537234C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A419F-36A2-0145-9F76-BE1344C8E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E40A4-1634-4543-B96E-33FD6FA9B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3FDCB0-818E-FE41-834D-6DEE5E229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74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E51E7E-F16A-F74D-B2F4-C0CBC74B8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3FFB08-2646-ED47-8ED7-DFCDCAE84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3EE99-9193-7C46-8CA2-82F031305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2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C1EA1-4E68-5846-A7E2-A3E826AF4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BB095-207B-DA45-911B-A8A5E0E17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E9EE79-93BA-414A-8D26-C4F9F233B5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7FAD0-3B67-1E44-B40B-5BC898BC5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8213C-F581-A948-9B4E-B31297A31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62B69-ECF0-DE42-BB20-D3DBE11BF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125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75B57-7C2B-B348-B4E2-BCE3DA2F4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7F10A0-EA93-B147-B5FE-E785966CF0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37C65A-0C8B-774C-9B3A-ED60EDEC1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FBEA6-C0BE-694F-9CD5-14987DDDF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A9F715-EC15-B941-AEDC-5B74E8AC2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B9FE2-4DA5-3841-9371-1003CA428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627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6475F5-EE0C-B444-9AC7-C9AD9EB98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604F37-A837-2341-8B18-C15884F46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D9608-F747-9649-932E-B58218DF5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0DE02-1975-1A42-B5A8-CF591043DB7A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5F2B7-166D-C444-AB55-1BBD44DD1B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5281F-E2CA-464C-924E-607687F77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DAC3C-40FE-2345-BD44-288D5A539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97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0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image" Target="../media/image3.png"/><Relationship Id="rId7" Type="http://schemas.openxmlformats.org/officeDocument/2006/relationships/image" Target="../media/image2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emf"/><Relationship Id="rId5" Type="http://schemas.openxmlformats.org/officeDocument/2006/relationships/image" Target="../media/image1.jpeg"/><Relationship Id="rId4" Type="http://schemas.openxmlformats.org/officeDocument/2006/relationships/image" Target="../media/image4.png"/><Relationship Id="rId9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2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0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jp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10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7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9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em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4.png"/><Relationship Id="rId11" Type="http://schemas.openxmlformats.org/officeDocument/2006/relationships/image" Target="../media/image10.png"/><Relationship Id="rId5" Type="http://schemas.openxmlformats.org/officeDocument/2006/relationships/image" Target="../media/image3.png"/><Relationship Id="rId10" Type="http://schemas.openxmlformats.org/officeDocument/2006/relationships/image" Target="../media/image13.emf"/><Relationship Id="rId4" Type="http://schemas.openxmlformats.org/officeDocument/2006/relationships/image" Target="../media/image2.png"/><Relationship Id="rId9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6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image">
            <a:extLst>
              <a:ext uri="{FF2B5EF4-FFF2-40B4-BE49-F238E27FC236}">
                <a16:creationId xmlns:a16="http://schemas.microsoft.com/office/drawing/2014/main" id="{CBC719E3-9077-43FA-AC10-C7F95A2FFD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8" y="5137"/>
            <a:ext cx="12199025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1FB32D-BA1B-4A35-9225-19FB5217A5F8}"/>
              </a:ext>
            </a:extLst>
          </p:cNvPr>
          <p:cNvSpPr/>
          <p:nvPr/>
        </p:nvSpPr>
        <p:spPr>
          <a:xfrm>
            <a:off x="412596" y="233579"/>
            <a:ext cx="11385395" cy="6390841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36B3D20D-5140-421C-A38D-FE96B0FBA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028941" y="412366"/>
            <a:ext cx="2024111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E9C0801D-F1E1-43E8-9C78-181AC25E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524" y="326323"/>
            <a:ext cx="2024111" cy="1247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82590BF-EA89-4FED-A690-17ABC1C41F79}"/>
              </a:ext>
            </a:extLst>
          </p:cNvPr>
          <p:cNvSpPr/>
          <p:nvPr/>
        </p:nvSpPr>
        <p:spPr>
          <a:xfrm>
            <a:off x="7917365" y="5852536"/>
            <a:ext cx="3862039" cy="6377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28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</a:t>
            </a: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Thanh </a:t>
            </a:r>
            <a:r>
              <a:rPr lang="en-US" sz="28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endParaRPr lang="en-US" sz="2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97E628-B9B3-4FB7-A195-C7E3507CB94B}"/>
              </a:ext>
            </a:extLst>
          </p:cNvPr>
          <p:cNvSpPr/>
          <p:nvPr/>
        </p:nvSpPr>
        <p:spPr>
          <a:xfrm>
            <a:off x="4336795" y="1802035"/>
            <a:ext cx="7451901" cy="1652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第</a:t>
            </a:r>
            <a:r>
              <a:rPr lang="en-US" altLang="ja-JP" sz="5000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2</a:t>
            </a:r>
            <a:r>
              <a:rPr lang="ja-JP" altLang="en-US" sz="50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課</a:t>
            </a:r>
            <a:endParaRPr lang="en-US" sz="5000" dirty="0">
              <a:solidFill>
                <a:schemeClr val="tx1"/>
              </a:solidFill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algn="ctr"/>
            <a:r>
              <a:rPr lang="ja-JP" altLang="en-US" sz="60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游明朝" panose="02020400000000000000" pitchFamily="18" charset="-128"/>
                <a:ea typeface="游明朝" panose="02020400000000000000" pitchFamily="18" charset="-128"/>
              </a:rPr>
              <a:t>楽しいションピング</a:t>
            </a:r>
            <a:endParaRPr lang="en-US" sz="6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游明朝" panose="02020400000000000000" pitchFamily="18" charset="-128"/>
              <a:ea typeface="游明朝" panose="02020400000000000000" pitchFamily="18" charset="-128"/>
            </a:endParaRPr>
          </a:p>
        </p:txBody>
      </p:sp>
      <p:pic>
        <p:nvPicPr>
          <p:cNvPr id="26" name="Picture 8" descr="Home Page - FPTU HCM">
            <a:extLst>
              <a:ext uri="{FF2B5EF4-FFF2-40B4-BE49-F238E27FC236}">
                <a16:creationId xmlns:a16="http://schemas.microsoft.com/office/drawing/2014/main" id="{BAB2A5EC-44C8-4918-99E2-04E704440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3046341" y="388786"/>
            <a:ext cx="5511659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437CC95-B74D-8340-96F4-BFFFCB0668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623" y="1802036"/>
            <a:ext cx="3809172" cy="47097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E0C6DE-BB85-FE4C-BD49-24B5D7CAA9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36795" y="3434134"/>
            <a:ext cx="3561984" cy="305613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D5EDBC4-114B-294A-8AB9-7945C02521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17365" y="3434134"/>
            <a:ext cx="3871331" cy="2418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69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77147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練習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73AD38D-7569-1B42-8035-893B65473849}"/>
              </a:ext>
            </a:extLst>
          </p:cNvPr>
          <p:cNvGrpSpPr/>
          <p:nvPr/>
        </p:nvGrpSpPr>
        <p:grpSpPr>
          <a:xfrm>
            <a:off x="224191" y="1701462"/>
            <a:ext cx="11821600" cy="2838892"/>
            <a:chOff x="224191" y="1701462"/>
            <a:chExt cx="11821600" cy="283889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507115C-CBC0-FA4B-BBCC-A2881BD3C5C0}"/>
                </a:ext>
              </a:extLst>
            </p:cNvPr>
            <p:cNvSpPr/>
            <p:nvPr/>
          </p:nvSpPr>
          <p:spPr>
            <a:xfrm>
              <a:off x="224191" y="1890891"/>
              <a:ext cx="8090469" cy="1225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tabLst>
                  <a:tab pos="4738688" algn="l"/>
                </a:tabLst>
              </a:pPr>
              <a:r>
                <a:rPr lang="vi-VN" altLang="en-US" sz="2400" dirty="0">
                  <a:latin typeface="Arial" panose="020B0604020202020204" pitchFamily="34" charset="0"/>
                  <a:ea typeface="Yu Mincho" panose="02020400000000000000" pitchFamily="18" charset="-128"/>
                  <a:cs typeface="Arial" panose="020B0604020202020204" pitchFamily="34" charset="0"/>
                </a:rPr>
                <a:t>Rau này trông có vẻ không tươi.</a:t>
              </a:r>
            </a:p>
            <a:p>
              <a:pPr lvl="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vi-VN" altLang="en-US" sz="2800" dirty="0">
                  <a:ea typeface="Yu Mincho" panose="02020400000000000000" pitchFamily="18" charset="-128"/>
                </a:rPr>
                <a:t>この野菜は　新鮮(しんせん)</a:t>
              </a:r>
              <a:r>
                <a:rPr lang="vi-VN" altLang="en-US" sz="2800" b="1" dirty="0">
                  <a:solidFill>
                    <a:srgbClr val="FF0000"/>
                  </a:solidFill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じゃなさそうです。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0638C3B-FAD3-4E45-8ADE-64CA36316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50236" y="1701462"/>
              <a:ext cx="3895555" cy="2838892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1044871-0849-7B40-B405-9640046449DE}"/>
              </a:ext>
            </a:extLst>
          </p:cNvPr>
          <p:cNvGrpSpPr/>
          <p:nvPr/>
        </p:nvGrpSpPr>
        <p:grpSpPr>
          <a:xfrm>
            <a:off x="146209" y="4237809"/>
            <a:ext cx="12045791" cy="2459728"/>
            <a:chOff x="146209" y="4237809"/>
            <a:chExt cx="12045791" cy="245972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57301CF-D8A6-AE48-A9C2-ADF38BB2F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6209" y="4237809"/>
              <a:ext cx="3895555" cy="2459728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09CD9C9-F515-A34C-B7FB-9A691A71E902}"/>
                </a:ext>
              </a:extLst>
            </p:cNvPr>
            <p:cNvSpPr/>
            <p:nvPr/>
          </p:nvSpPr>
          <p:spPr>
            <a:xfrm>
              <a:off x="4189228" y="5156538"/>
              <a:ext cx="8002772" cy="10502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tabLst>
                  <a:tab pos="4738688" algn="l"/>
                </a:tabLst>
              </a:pPr>
              <a:r>
                <a:rPr lang="vi-VN" altLang="en-US" sz="2000" dirty="0">
                  <a:latin typeface="Arial" panose="020B0604020202020204" pitchFamily="34" charset="0"/>
                  <a:ea typeface="Yu Mincho" panose="02020400000000000000" pitchFamily="18" charset="-128"/>
                  <a:cs typeface="Arial" panose="020B0604020202020204" pitchFamily="34" charset="0"/>
                </a:rPr>
                <a:t>Anh yamada sắc khí có vẻ tệ nhỉ. Anh mệt phải không?</a:t>
              </a:r>
              <a:endParaRPr lang="vi-VN" altLang="ja-JP" sz="2000" dirty="0"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endParaRPr>
            </a:p>
            <a:p>
              <a:pPr lvl="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tabLst>
                  <a:tab pos="4738688" algn="l"/>
                </a:tabLst>
                <a:defRPr/>
              </a:pPr>
              <a:r>
                <a:rPr lang="ja-JP" altLang="vi-VN" sz="2400">
                  <a:latin typeface="Yu Mincho" panose="02020400000000000000" pitchFamily="18" charset="-128"/>
                  <a:ea typeface="Yu Mincho" panose="02020400000000000000" pitchFamily="18" charset="-128"/>
                </a:rPr>
                <a:t>山田さん、気分が　</a:t>
              </a:r>
              <a:r>
                <a:rPr lang="ja-JP" altLang="vi-VN" sz="2400" b="1">
                  <a:solidFill>
                    <a:srgbClr val="FF0000"/>
                  </a:solidFill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悪そうです</a:t>
              </a:r>
              <a:r>
                <a:rPr lang="ja-JP" altLang="vi-VN" sz="2400">
                  <a:latin typeface="Yu Mincho" panose="02020400000000000000" pitchFamily="18" charset="-128"/>
                  <a:ea typeface="Yu Mincho" panose="02020400000000000000" pitchFamily="18" charset="-128"/>
                </a:rPr>
                <a:t>ね。疲れたんですか。</a:t>
              </a:r>
              <a:endParaRPr lang="vi-VN" altLang="en-US" sz="2400" dirty="0">
                <a:ea typeface="Yu Mincho" panose="02020400000000000000" pitchFamily="18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3800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186526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9E52E2-EB29-F648-9CE4-5DB0625271CD}"/>
              </a:ext>
            </a:extLst>
          </p:cNvPr>
          <p:cNvSpPr txBox="1"/>
          <p:nvPr/>
        </p:nvSpPr>
        <p:spPr>
          <a:xfrm>
            <a:off x="0" y="1674730"/>
            <a:ext cx="1156635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かる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en-US" altLang="ja-JP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①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軽いです　　　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むずか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　　　　　　　</a:t>
            </a:r>
            <a:r>
              <a:rPr lang="en-US" altLang="ja-JP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②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難しいです　　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あたた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　　　　　　　　　　　　　　</a:t>
            </a:r>
            <a:r>
              <a:rPr lang="en-US" altLang="ja-JP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③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暖かいです　　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やさ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　　　　　　　　　　　　　　　　　　　　　</a:t>
            </a:r>
            <a:r>
              <a:rPr lang="en-US" altLang="ja-JP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④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優しいです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en-US" altLang="ja-JP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⑤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いいです　　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</a:rPr>
              <a:t>ふくざつ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　　　　　　</a:t>
            </a:r>
            <a:r>
              <a:rPr lang="en-US" altLang="ja-JP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⑥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複雑です　　　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じょうぶ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　　　　　　　　　　　　　</a:t>
            </a:r>
            <a:r>
              <a:rPr lang="en-US" altLang="ja-JP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⑦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丈夫です　　　 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かんたん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しんせつ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　　　　　　　　　　　　　　　　　</a:t>
            </a:r>
            <a:r>
              <a:rPr lang="en-US" altLang="ja-JP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⑧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簡単です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en-US" altLang="ja-JP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⑨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親切です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　　　　　　　　　　　　　　</a:t>
            </a:r>
            <a:endParaRPr lang="en-US" altLang="ja-JP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71CBB7-A071-6B49-B194-9405A61D9F05}"/>
              </a:ext>
            </a:extLst>
          </p:cNvPr>
          <p:cNvSpPr txBox="1"/>
          <p:nvPr/>
        </p:nvSpPr>
        <p:spPr>
          <a:xfrm>
            <a:off x="6954252" y="307031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79FD75-C992-9C49-9812-38B8C6285AD2}"/>
              </a:ext>
            </a:extLst>
          </p:cNvPr>
          <p:cNvSpPr txBox="1"/>
          <p:nvPr/>
        </p:nvSpPr>
        <p:spPr>
          <a:xfrm>
            <a:off x="9740218" y="3624607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2AF953-109D-F545-B2BA-C8D034E78FDC}"/>
              </a:ext>
            </a:extLst>
          </p:cNvPr>
          <p:cNvSpPr txBox="1"/>
          <p:nvPr/>
        </p:nvSpPr>
        <p:spPr>
          <a:xfrm>
            <a:off x="3748492" y="456281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8CE94E-B9E1-FF46-B186-5A38D31F9270}"/>
              </a:ext>
            </a:extLst>
          </p:cNvPr>
          <p:cNvSpPr txBox="1"/>
          <p:nvPr/>
        </p:nvSpPr>
        <p:spPr>
          <a:xfrm>
            <a:off x="6617368" y="508663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C9D748-4E91-174C-BFF8-DA62DD7C56F8}"/>
              </a:ext>
            </a:extLst>
          </p:cNvPr>
          <p:cNvSpPr txBox="1"/>
          <p:nvPr/>
        </p:nvSpPr>
        <p:spPr>
          <a:xfrm>
            <a:off x="9664018" y="5522178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87B6CF-FF82-A04D-AA83-F06F834759CF}"/>
              </a:ext>
            </a:extLst>
          </p:cNvPr>
          <p:cNvSpPr txBox="1"/>
          <p:nvPr/>
        </p:nvSpPr>
        <p:spPr>
          <a:xfrm>
            <a:off x="1292718" y="604557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AF2F62-E4F4-A44E-9EDB-8B0877F8DF6B}"/>
              </a:ext>
            </a:extLst>
          </p:cNvPr>
          <p:cNvSpPr txBox="1"/>
          <p:nvPr/>
        </p:nvSpPr>
        <p:spPr>
          <a:xfrm>
            <a:off x="505330" y="4053943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よさそうです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EE789E-254B-E448-A700-06C4FE98299D}"/>
              </a:ext>
            </a:extLst>
          </p:cNvPr>
          <p:cNvSpPr txBox="1"/>
          <p:nvPr/>
        </p:nvSpPr>
        <p:spPr>
          <a:xfrm>
            <a:off x="939792" y="21320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01C091-1A52-4F48-B7FA-0E2696567BBD}"/>
              </a:ext>
            </a:extLst>
          </p:cNvPr>
          <p:cNvSpPr txBox="1"/>
          <p:nvPr/>
        </p:nvSpPr>
        <p:spPr>
          <a:xfrm>
            <a:off x="4074694" y="262543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763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D7000FA-A8CA-7345-AD56-EDD7AF51A60D}"/>
              </a:ext>
            </a:extLst>
          </p:cNvPr>
          <p:cNvSpPr txBox="1"/>
          <p:nvPr/>
        </p:nvSpPr>
        <p:spPr>
          <a:xfrm>
            <a:off x="1866416" y="3505130"/>
            <a:ext cx="2236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</a:rPr>
              <a:t>さそうです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473EE8-1AA0-5443-B586-F0B57DDABF70}"/>
              </a:ext>
            </a:extLst>
          </p:cNvPr>
          <p:cNvSpPr txBox="1"/>
          <p:nvPr/>
        </p:nvSpPr>
        <p:spPr>
          <a:xfrm>
            <a:off x="1866416" y="2623787"/>
            <a:ext cx="2236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</a:rPr>
              <a:t>さそうです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A3FEDC-B33A-E944-AD96-94B9EB193A34}"/>
              </a:ext>
            </a:extLst>
          </p:cNvPr>
          <p:cNvSpPr txBox="1"/>
          <p:nvPr/>
        </p:nvSpPr>
        <p:spPr>
          <a:xfrm>
            <a:off x="2984671" y="1776604"/>
            <a:ext cx="2236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</a:rPr>
              <a:t>さそうです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52E9C44-3CCB-EC4E-BFD2-8564B09510CC}"/>
              </a:ext>
            </a:extLst>
          </p:cNvPr>
          <p:cNvSpPr/>
          <p:nvPr/>
        </p:nvSpPr>
        <p:spPr>
          <a:xfrm>
            <a:off x="5045373" y="4248195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④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 簡単じゃありません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en-US" altLang="ja-JP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⑤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 きれいじゃありません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 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en-US" altLang="ja-JP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⑥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 元気じゃありません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C843B5-2194-8948-9571-34C81D54FEC3}"/>
              </a:ext>
            </a:extLst>
          </p:cNvPr>
          <p:cNvSpPr txBox="1"/>
          <p:nvPr/>
        </p:nvSpPr>
        <p:spPr>
          <a:xfrm>
            <a:off x="6918960" y="4286525"/>
            <a:ext cx="2905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vi-VN" sz="3200">
                <a:solidFill>
                  <a:srgbClr val="C00000"/>
                </a:solidFill>
                <a:highlight>
                  <a:srgbClr val="FFFF00"/>
                </a:highlight>
                <a:ea typeface="Yu Mincho" panose="02020400000000000000" pitchFamily="18" charset="-128"/>
              </a:rPr>
              <a:t>な</a:t>
            </a:r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さ</a:t>
            </a:r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6A4677-ED69-C440-A4AD-33D9D303DBDB}"/>
              </a:ext>
            </a:extLst>
          </p:cNvPr>
          <p:cNvSpPr txBox="1"/>
          <p:nvPr/>
        </p:nvSpPr>
        <p:spPr>
          <a:xfrm>
            <a:off x="6918960" y="5948519"/>
            <a:ext cx="2905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vi-VN" sz="3200">
                <a:solidFill>
                  <a:srgbClr val="C00000"/>
                </a:solidFill>
                <a:highlight>
                  <a:srgbClr val="FFFF00"/>
                </a:highlight>
                <a:ea typeface="Yu Mincho" panose="02020400000000000000" pitchFamily="18" charset="-128"/>
              </a:rPr>
              <a:t>な</a:t>
            </a:r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さ</a:t>
            </a:r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24E3B6-B423-1C45-92C7-FD823DB399BE}"/>
              </a:ext>
            </a:extLst>
          </p:cNvPr>
          <p:cNvSpPr txBox="1"/>
          <p:nvPr/>
        </p:nvSpPr>
        <p:spPr>
          <a:xfrm>
            <a:off x="6918960" y="5135738"/>
            <a:ext cx="2905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vi-VN" sz="3200">
                <a:solidFill>
                  <a:srgbClr val="C00000"/>
                </a:solidFill>
                <a:highlight>
                  <a:srgbClr val="FFFF00"/>
                </a:highlight>
                <a:ea typeface="Yu Mincho" panose="02020400000000000000" pitchFamily="18" charset="-128"/>
              </a:rPr>
              <a:t>な</a:t>
            </a:r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さ</a:t>
            </a:r>
            <a:r>
              <a:rPr lang="ja-JP" altLang="en-US" sz="3200">
                <a:solidFill>
                  <a:srgbClr val="C00000"/>
                </a:solidFill>
                <a:highlight>
                  <a:srgbClr val="FFFF00"/>
                </a:highlight>
              </a:rPr>
              <a:t>そうです</a:t>
            </a:r>
            <a:endParaRPr lang="en-US" sz="32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81370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3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AAC306-865A-994B-AB68-C38B585501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566" y="1276605"/>
            <a:ext cx="4671681" cy="45505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8DCBF8-3BCF-1A41-B3FB-0569252F61FD}"/>
              </a:ext>
            </a:extLst>
          </p:cNvPr>
          <p:cNvSpPr txBox="1"/>
          <p:nvPr/>
        </p:nvSpPr>
        <p:spPr>
          <a:xfrm>
            <a:off x="503591" y="1935980"/>
            <a:ext cx="617829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800" b="1" dirty="0">
                <a:solidFill>
                  <a:srgbClr val="FF0000"/>
                </a:solidFill>
                <a:cs typeface="Segoe UI" panose="020B0502040204020203" pitchFamily="34" charset="0"/>
              </a:rPr>
              <a:t>A:</a:t>
            </a:r>
            <a:r>
              <a:rPr lang="ja-JP" altLang="en-US" sz="2800" b="1">
                <a:solidFill>
                  <a:srgbClr val="FF0000"/>
                </a:solidFill>
                <a:cs typeface="Segoe UI" panose="020B0502040204020203" pitchFamily="34" charset="0"/>
              </a:rPr>
              <a:t> 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いろいろな</a:t>
            </a:r>
            <a:r>
              <a:rPr lang="ja-JP" altLang="en-US" sz="2800" b="1" u="sng">
                <a:solidFill>
                  <a:srgbClr val="C00000"/>
                </a:solidFill>
              </a:rPr>
              <a:t>かばん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がありますね。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defRPr/>
            </a:pP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en-US" sz="2800" b="1" dirty="0">
                <a:solidFill>
                  <a:srgbClr val="FF0000"/>
                </a:solidFill>
                <a:cs typeface="Segoe UI" panose="020B0502040204020203" pitchFamily="34" charset="0"/>
              </a:rPr>
              <a:t>B:</a:t>
            </a:r>
            <a:r>
              <a:rPr lang="ja-JP" altLang="en-US" sz="2800" b="1">
                <a:solidFill>
                  <a:srgbClr val="FF0000"/>
                </a:solidFill>
                <a:cs typeface="Segoe UI" panose="020B0502040204020203" pitchFamily="34" charset="0"/>
              </a:rPr>
              <a:t>  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そうですね</a:t>
            </a:r>
            <a:r>
              <a:rPr lang="ja-JP" altLang="en-US" sz="2800"/>
              <a:t>。</a:t>
            </a:r>
            <a:endParaRPr lang="en-US" sz="2800" dirty="0"/>
          </a:p>
          <a:p>
            <a:endParaRPr lang="en-US" sz="2800" dirty="0"/>
          </a:p>
          <a:p>
            <a:r>
              <a:rPr lang="en-US" sz="2800" b="1" dirty="0">
                <a:solidFill>
                  <a:srgbClr val="FF0000"/>
                </a:solidFill>
                <a:cs typeface="Segoe UI" panose="020B0502040204020203" pitchFamily="34" charset="0"/>
              </a:rPr>
              <a:t>A:</a:t>
            </a:r>
            <a:r>
              <a:rPr lang="ja-JP" altLang="en-US" sz="2800" b="1">
                <a:solidFill>
                  <a:srgbClr val="FF0000"/>
                </a:solidFill>
                <a:cs typeface="Segoe UI" panose="020B0502040204020203" pitchFamily="34" charset="0"/>
              </a:rPr>
              <a:t>  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あっ、あの</a:t>
            </a:r>
            <a:r>
              <a:rPr lang="ja-JP" altLang="en-US" sz="2800" b="1" u="sng">
                <a:solidFill>
                  <a:srgbClr val="C00000"/>
                </a:solidFill>
              </a:rPr>
              <a:t>かばん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はどうですか。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ECEB7A-E852-7A40-96A9-29740120E1BE}"/>
              </a:ext>
            </a:extLst>
          </p:cNvPr>
          <p:cNvSpPr txBox="1"/>
          <p:nvPr/>
        </p:nvSpPr>
        <p:spPr>
          <a:xfrm>
            <a:off x="410073" y="4595835"/>
            <a:ext cx="6086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cs typeface="Segoe UI" panose="020B0502040204020203" pitchFamily="34" charset="0"/>
              </a:rPr>
              <a:t>B:</a:t>
            </a:r>
            <a:r>
              <a:rPr lang="ja-JP" altLang="en-US" sz="2800" b="1">
                <a:solidFill>
                  <a:srgbClr val="FF0000"/>
                </a:solidFill>
                <a:cs typeface="Segoe UI" panose="020B0502040204020203" pitchFamily="34" charset="0"/>
              </a:rPr>
              <a:t> 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いいですね。</a:t>
            </a:r>
            <a:r>
              <a:rPr lang="ja-JP" altLang="en-US" sz="3600" b="1" u="sng">
                <a:solidFill>
                  <a:srgbClr val="C00000"/>
                </a:solidFill>
                <a:highlight>
                  <a:srgbClr val="FFFF00"/>
                </a:highlight>
              </a:rPr>
              <a:t>かるそう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ですね。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850906-F596-7D42-9656-F5343EC4E006}"/>
              </a:ext>
            </a:extLst>
          </p:cNvPr>
          <p:cNvSpPr txBox="1"/>
          <p:nvPr/>
        </p:nvSpPr>
        <p:spPr>
          <a:xfrm>
            <a:off x="410073" y="5655252"/>
            <a:ext cx="6548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cs typeface="Segoe UI" panose="020B0502040204020203" pitchFamily="34" charset="0"/>
              </a:rPr>
              <a:t>B:</a:t>
            </a:r>
            <a:r>
              <a:rPr lang="ja-JP" altLang="en-US" sz="2800" b="1">
                <a:solidFill>
                  <a:srgbClr val="FF0000"/>
                </a:solidFill>
                <a:cs typeface="Segoe UI" panose="020B0502040204020203" pitchFamily="34" charset="0"/>
              </a:rPr>
              <a:t> 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いいですね。でも</a:t>
            </a:r>
            <a:r>
              <a:rPr lang="ja-JP" altLang="en-US" sz="3600"/>
              <a:t>、</a:t>
            </a:r>
            <a:r>
              <a:rPr lang="ja-JP" altLang="en-US" sz="3600" b="1" u="sng">
                <a:solidFill>
                  <a:srgbClr val="C00000"/>
                </a:solidFill>
                <a:highlight>
                  <a:srgbClr val="FFFF00"/>
                </a:highlight>
              </a:rPr>
              <a:t>たかそう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です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5A219CD-CFAF-3149-AB6F-10EE46AFD7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566" y="2105247"/>
            <a:ext cx="5113123" cy="498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85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4" grpId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291DCE-A1E5-D942-A6A5-386BFDD8606F}"/>
              </a:ext>
            </a:extLst>
          </p:cNvPr>
          <p:cNvSpPr txBox="1"/>
          <p:nvPr/>
        </p:nvSpPr>
        <p:spPr>
          <a:xfrm>
            <a:off x="247135" y="1994554"/>
            <a:ext cx="7265774" cy="42367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</a:pPr>
            <a:r>
              <a:rPr lang="en-US" sz="2800" b="1" dirty="0">
                <a:solidFill>
                  <a:srgbClr val="FF0000"/>
                </a:solidFill>
                <a:cs typeface="Segoe UI" panose="020B0502040204020203" pitchFamily="34" charset="0"/>
              </a:rPr>
              <a:t>A:</a:t>
            </a:r>
            <a:r>
              <a:rPr lang="en-US" altLang="ja-JP" sz="2800" b="1" dirty="0">
                <a:solidFill>
                  <a:srgbClr val="FF0000"/>
                </a:solidFill>
                <a:cs typeface="Segoe UI" panose="020B0502040204020203" pitchFamily="34" charset="0"/>
              </a:rPr>
              <a:t> 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いろいろな＿＿＿＿＿がありますね</a:t>
            </a:r>
            <a:r>
              <a:rPr lang="ja-JP" altLang="en-US" sz="280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。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defRPr/>
            </a:pPr>
            <a:r>
              <a:rPr lang="en-US" sz="2800" b="1" dirty="0">
                <a:solidFill>
                  <a:srgbClr val="FF0000"/>
                </a:solidFill>
                <a:cs typeface="Segoe UI" panose="020B0502040204020203" pitchFamily="34" charset="0"/>
              </a:rPr>
              <a:t>B:</a:t>
            </a:r>
            <a:r>
              <a:rPr lang="en-US" altLang="ja-JP" sz="2800" b="1" dirty="0">
                <a:solidFill>
                  <a:srgbClr val="FF0000"/>
                </a:solidFill>
                <a:cs typeface="Segoe UI" panose="020B0502040204020203" pitchFamily="34" charset="0"/>
              </a:rPr>
              <a:t>  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そうですね。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defRPr/>
            </a:pPr>
            <a:r>
              <a:rPr lang="en-US" sz="2800" b="1" dirty="0">
                <a:solidFill>
                  <a:srgbClr val="FF0000"/>
                </a:solidFill>
                <a:cs typeface="Segoe UI" panose="020B0502040204020203" pitchFamily="34" charset="0"/>
              </a:rPr>
              <a:t>A:</a:t>
            </a:r>
            <a:r>
              <a:rPr lang="en-US" altLang="ja-JP" sz="2800" b="1" dirty="0">
                <a:solidFill>
                  <a:srgbClr val="FF0000"/>
                </a:solidFill>
                <a:cs typeface="Segoe UI" panose="020B0502040204020203" pitchFamily="34" charset="0"/>
              </a:rPr>
              <a:t>  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あっ、あの＿＿＿＿＿はどうですか。</a:t>
            </a:r>
            <a:endParaRPr lang="vi-VN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</a:pPr>
            <a:endParaRPr lang="vi-VN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</a:pPr>
            <a:r>
              <a:rPr lang="vi-VN" sz="2800" b="1" dirty="0">
                <a:solidFill>
                  <a:srgbClr val="FF0000"/>
                </a:solidFill>
                <a:cs typeface="Segoe UI" panose="020B0502040204020203" pitchFamily="34" charset="0"/>
              </a:rPr>
              <a:t>B:</a:t>
            </a:r>
            <a:r>
              <a:rPr lang="vi-VN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  </a:t>
            </a:r>
            <a:r>
              <a:rPr lang="vi-VN" sz="2800" b="1" dirty="0">
                <a:solidFill>
                  <a:srgbClr val="FF0000"/>
                </a:solidFill>
                <a:cs typeface="Segoe UI" panose="020B0502040204020203" pitchFamily="34" charset="0"/>
              </a:rPr>
              <a:t> _________________________________</a:t>
            </a:r>
            <a:r>
              <a:rPr lang="ja-JP" altLang="en-US" sz="2800" b="1">
                <a:solidFill>
                  <a:srgbClr val="FF0000"/>
                </a:solidFill>
                <a:cs typeface="Segoe UI" panose="020B0502040204020203" pitchFamily="34" charset="0"/>
              </a:rPr>
              <a:t> 。</a:t>
            </a:r>
            <a:endParaRPr lang="en-US" sz="2800" b="1" dirty="0">
              <a:solidFill>
                <a:srgbClr val="FF0000"/>
              </a:solidFill>
              <a:cs typeface="Segoe UI" panose="020B05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E81DAF-17A9-7F49-A4B7-E7F9F19407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169" y="1454922"/>
            <a:ext cx="4351338" cy="4351338"/>
          </a:xfrm>
          <a:prstGeom prst="rect">
            <a:avLst/>
          </a:prstGeom>
          <a:noFill/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69B029-E3B9-6C47-88D4-49D144471E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310" y="1051740"/>
            <a:ext cx="4989555" cy="49895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C307590-D45A-5E4A-85FB-B18CB3AC41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655" y="831315"/>
            <a:ext cx="6340196" cy="634019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1254AF2-20FA-4A42-AEDE-0E77DAC01EF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149" y="1875984"/>
            <a:ext cx="5393209" cy="502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8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2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18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9601F34-D695-0F47-8D97-B566E373623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944" y="1754372"/>
            <a:ext cx="8079847" cy="4826916"/>
          </a:xfrm>
          <a:prstGeom prst="rect">
            <a:avLst/>
          </a:prstGeom>
        </p:spPr>
      </p:pic>
      <p:pic>
        <p:nvPicPr>
          <p:cNvPr id="2" name="18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699059" y="49620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8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2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8CE696-D0EE-344E-8497-4A6CFBC603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40" y="1674729"/>
            <a:ext cx="3785191" cy="30368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902E57C-78C5-3F4E-94E9-F5AFE693FAE7}"/>
              </a:ext>
            </a:extLst>
          </p:cNvPr>
          <p:cNvSpPr txBox="1"/>
          <p:nvPr/>
        </p:nvSpPr>
        <p:spPr>
          <a:xfrm>
            <a:off x="3931400" y="2849486"/>
            <a:ext cx="8135560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/>
              <a:t>メアリー：このカメラ、かわいいですね。</a:t>
            </a:r>
            <a:endParaRPr lang="en-US" altLang="ja-JP" sz="2000" dirty="0"/>
          </a:p>
          <a:p>
            <a:endParaRPr lang="en-US" sz="2000" dirty="0"/>
          </a:p>
          <a:p>
            <a:r>
              <a:rPr lang="ja-JP" altLang="en-US" sz="2000"/>
              <a:t>店員　　：よかったら、このカメラで　写真をとって　みますか。</a:t>
            </a:r>
            <a:endParaRPr lang="en-US" altLang="ja-JP" sz="2000" dirty="0"/>
          </a:p>
          <a:p>
            <a:endParaRPr lang="en-US" sz="2000" dirty="0"/>
          </a:p>
          <a:p>
            <a:r>
              <a:rPr lang="ja-JP" altLang="en-US" sz="2000"/>
              <a:t>メアリー：とってみても　いいですか？</a:t>
            </a:r>
            <a:endParaRPr lang="en-US" altLang="ja-JP" sz="2000" dirty="0"/>
          </a:p>
          <a:p>
            <a:endParaRPr lang="en-US" sz="2000" dirty="0"/>
          </a:p>
          <a:p>
            <a:r>
              <a:rPr lang="ja-JP" altLang="en-US" sz="2000"/>
              <a:t>店員　　：え、どうぞ　どうぞ</a:t>
            </a:r>
            <a:endParaRPr lang="en-US" altLang="ja-JP" sz="2000" dirty="0"/>
          </a:p>
          <a:p>
            <a:endParaRPr lang="en-US" sz="2000" dirty="0"/>
          </a:p>
          <a:p>
            <a:r>
              <a:rPr lang="ja-JP" altLang="en-US" sz="2000"/>
              <a:t>メアリー：へえ、ちさくて、かるいですね。パクさんも　もってみて</a:t>
            </a:r>
            <a:endParaRPr lang="en-US" altLang="ja-JP" sz="2000" dirty="0"/>
          </a:p>
          <a:p>
            <a:endParaRPr lang="en-US" altLang="ja-JP" sz="2000" dirty="0"/>
          </a:p>
          <a:p>
            <a:r>
              <a:rPr lang="ja-JP" altLang="en-US" sz="2000"/>
              <a:t>パク　　：わあ、ほんとうだ！</a:t>
            </a:r>
            <a:endParaRPr lang="en-US" altLang="ja-JP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CBEEA62-8A6F-A54C-8991-158F5DE06021}"/>
              </a:ext>
            </a:extLst>
          </p:cNvPr>
          <p:cNvSpPr/>
          <p:nvPr/>
        </p:nvSpPr>
        <p:spPr>
          <a:xfrm>
            <a:off x="9295402" y="3434434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>
                <a:solidFill>
                  <a:srgbClr val="C00000"/>
                </a:solidFill>
                <a:highlight>
                  <a:srgbClr val="FFFF00"/>
                </a:highlight>
              </a:rPr>
              <a:t>とって　みますか</a:t>
            </a:r>
            <a:endParaRPr lang="en-US" sz="2400" b="1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2E833D-5F16-564E-ABB8-65E8DA69F2FC}"/>
              </a:ext>
            </a:extLst>
          </p:cNvPr>
          <p:cNvSpPr/>
          <p:nvPr/>
        </p:nvSpPr>
        <p:spPr>
          <a:xfrm>
            <a:off x="4995049" y="4060646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>
                <a:solidFill>
                  <a:srgbClr val="C00000"/>
                </a:solidFill>
                <a:highlight>
                  <a:srgbClr val="FFFF00"/>
                </a:highlight>
              </a:rPr>
              <a:t>とって　み</a:t>
            </a:r>
            <a:endParaRPr lang="en-US" sz="2000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30E0B6-EBEF-A941-B406-4F74E4F1D48C}"/>
              </a:ext>
            </a:extLst>
          </p:cNvPr>
          <p:cNvSpPr/>
          <p:nvPr/>
        </p:nvSpPr>
        <p:spPr>
          <a:xfrm>
            <a:off x="10531337" y="5221361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>
                <a:solidFill>
                  <a:srgbClr val="C00000"/>
                </a:solidFill>
                <a:highlight>
                  <a:srgbClr val="FFFF00"/>
                </a:highlight>
              </a:rPr>
              <a:t>もってみて</a:t>
            </a:r>
            <a:endParaRPr lang="en-US" sz="2400" b="1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9164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2022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Ｖてみます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1101C69-16A4-2B41-AC08-C4FE93AE7174}"/>
              </a:ext>
            </a:extLst>
          </p:cNvPr>
          <p:cNvGrpSpPr/>
          <p:nvPr/>
        </p:nvGrpSpPr>
        <p:grpSpPr>
          <a:xfrm>
            <a:off x="1020726" y="1956392"/>
            <a:ext cx="10123524" cy="4431708"/>
            <a:chOff x="1560514" y="2204270"/>
            <a:chExt cx="9583736" cy="418382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99657E-9213-1041-A41D-D6964544C8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8802" y="2759895"/>
              <a:ext cx="221615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dirty="0" err="1">
                  <a:cs typeface="Arial" panose="020B0604020202020204" pitchFamily="34" charset="0"/>
                </a:rPr>
                <a:t>Hãy</a:t>
              </a:r>
              <a:r>
                <a:rPr lang="en-US" altLang="en-US" dirty="0">
                  <a:cs typeface="Arial" panose="020B0604020202020204" pitchFamily="34" charset="0"/>
                </a:rPr>
                <a:t> </a:t>
              </a:r>
              <a:r>
                <a:rPr lang="en-US" altLang="en-US" dirty="0" err="1">
                  <a:cs typeface="Arial" panose="020B0604020202020204" pitchFamily="34" charset="0"/>
                </a:rPr>
                <a:t>ăn</a:t>
              </a:r>
              <a:r>
                <a:rPr lang="en-US" altLang="en-US" dirty="0">
                  <a:cs typeface="Arial" panose="020B0604020202020204" pitchFamily="34" charset="0"/>
                </a:rPr>
                <a:t> </a:t>
              </a:r>
              <a:r>
                <a:rPr lang="en-US" altLang="en-US" dirty="0" err="1">
                  <a:cs typeface="Arial" panose="020B0604020202020204" pitchFamily="34" charset="0"/>
                </a:rPr>
                <a:t>đi</a:t>
              </a:r>
              <a:r>
                <a:rPr lang="en-US" altLang="en-US" dirty="0"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358091-A84C-5A42-B70B-0DC27BDE84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60514" y="2204270"/>
              <a:ext cx="3943350" cy="493955"/>
            </a:xfrm>
            <a:prstGeom prst="rect">
              <a:avLst/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sz="2800" dirty="0">
                  <a:latin typeface="Yu Mincho" panose="02020400000000000000" pitchFamily="18" charset="-128"/>
                  <a:ea typeface="Yu Mincho" panose="02020400000000000000" pitchFamily="18" charset="-128"/>
                </a:rPr>
                <a:t>食べて　ください。</a:t>
              </a:r>
              <a:endParaRPr lang="en-US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A6D9EA2-3F62-DE45-AA7F-AEA5FA22AF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16614" y="2759895"/>
              <a:ext cx="221615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>
                  <a:cs typeface="Arial" panose="020B0604020202020204" pitchFamily="34" charset="0"/>
                </a:rPr>
                <a:t>Hãy ăn </a:t>
              </a:r>
              <a:r>
                <a:rPr lang="en-US" altLang="en-US">
                  <a:solidFill>
                    <a:srgbClr val="FF0000"/>
                  </a:solidFill>
                  <a:cs typeface="Arial" panose="020B0604020202020204" pitchFamily="34" charset="0"/>
                </a:rPr>
                <a:t>thử </a:t>
              </a:r>
              <a:r>
                <a:rPr lang="en-US" altLang="en-US">
                  <a:cs typeface="Arial" panose="020B0604020202020204" pitchFamily="34" charset="0"/>
                </a:rPr>
                <a:t>đi.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D4F2B1B-8867-7A49-9EE5-E8E3ED95AF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2777" y="2204270"/>
              <a:ext cx="4616450" cy="493955"/>
            </a:xfrm>
            <a:prstGeom prst="rec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食べ</a:t>
              </a:r>
              <a:r>
                <a:rPr lang="ja-JP" altLang="en-US" sz="2800" b="1" dirty="0">
                  <a:solidFill>
                    <a:srgbClr val="FF0000"/>
                  </a:solidFill>
                  <a:latin typeface="Yu Mincho" panose="02020400000000000000" pitchFamily="18" charset="-128"/>
                  <a:ea typeface="Yu Mincho" panose="02020400000000000000" pitchFamily="18" charset="-128"/>
                </a:rPr>
                <a:t>て</a:t>
              </a:r>
              <a:r>
                <a:rPr lang="ja-JP" altLang="en-US" sz="2800" b="1" dirty="0">
                  <a:solidFill>
                    <a:srgbClr val="FF0000"/>
                  </a:solidFill>
                  <a:latin typeface="NtMotoyaKyotai" pitchFamily="18" charset="-128"/>
                  <a:ea typeface="NtMotoyaKyotai" pitchFamily="18" charset="-128"/>
                </a:rPr>
                <a:t>　みて</a:t>
              </a: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ください。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4AC0A43-E228-314B-BCBE-E994322AC3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2288" y="3834596"/>
              <a:ext cx="3783012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>
                  <a:cs typeface="Arial" panose="020B0604020202020204" pitchFamily="34" charset="0"/>
                </a:rPr>
                <a:t>(Tôi) hỏi/nghe có được không?.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96903CF-A39C-4B4C-AE71-4DC899062F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62100" y="3275756"/>
              <a:ext cx="3943350" cy="523875"/>
            </a:xfrm>
            <a:prstGeom prst="rect">
              <a:avLst/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聞いてもいいですか。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3A6F3E-A5C8-6545-9562-45BF27F941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18201" y="3831381"/>
              <a:ext cx="3730625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>
                  <a:cs typeface="Arial" panose="020B0604020202020204" pitchFamily="34" charset="0"/>
                </a:rPr>
                <a:t>(Tôi) hỏi/nghe </a:t>
              </a:r>
              <a:r>
                <a:rPr lang="en-US" altLang="en-US">
                  <a:solidFill>
                    <a:srgbClr val="FF0000"/>
                  </a:solidFill>
                  <a:cs typeface="Arial" panose="020B0604020202020204" pitchFamily="34" charset="0"/>
                </a:rPr>
                <a:t>thử </a:t>
              </a:r>
              <a:r>
                <a:rPr lang="en-US" altLang="en-US">
                  <a:cs typeface="Arial" panose="020B0604020202020204" pitchFamily="34" charset="0"/>
                </a:rPr>
                <a:t>có được không?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761E676-DAC4-5F4B-B03B-124F5116CE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38801" y="3275756"/>
              <a:ext cx="4867275" cy="523875"/>
            </a:xfrm>
            <a:prstGeom prst="rec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聞いて　みてもいいですか。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5E2B5E3-0AC3-5741-A1AC-CDBD67169F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2432" y="4971528"/>
              <a:ext cx="275590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>
                  <a:cs typeface="Arial" panose="020B0604020202020204" pitchFamily="34" charset="0"/>
                </a:rPr>
                <a:t>Muốn mở cái hộp này.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50C1952-5071-B148-A584-8D18905517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60514" y="4415904"/>
              <a:ext cx="3906837" cy="523875"/>
            </a:xfrm>
            <a:prstGeom prst="rect">
              <a:avLst/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この箱を開けたいです。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4F1FCA-78A8-5743-9BB5-EF39455B75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15025" y="4971528"/>
              <a:ext cx="304800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>
                  <a:cs typeface="Arial" panose="020B0604020202020204" pitchFamily="34" charset="0"/>
                </a:rPr>
                <a:t>Muốn mở </a:t>
              </a:r>
              <a:r>
                <a:rPr lang="en-US" altLang="en-US">
                  <a:solidFill>
                    <a:srgbClr val="FF0000"/>
                  </a:solidFill>
                  <a:cs typeface="Arial" panose="020B0604020202020204" pitchFamily="34" charset="0"/>
                </a:rPr>
                <a:t>thử </a:t>
              </a:r>
              <a:r>
                <a:rPr lang="en-US" altLang="en-US">
                  <a:cs typeface="Arial" panose="020B0604020202020204" pitchFamily="34" charset="0"/>
                </a:rPr>
                <a:t>cái hộp này.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30599B-B573-5241-9CAD-55ABB00346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64200" y="4415904"/>
              <a:ext cx="5480050" cy="523220"/>
            </a:xfrm>
            <a:prstGeom prst="rec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この箱</a:t>
              </a:r>
              <a:r>
                <a:rPr lang="ja-JP" altLang="en-US" sz="2800">
                  <a:latin typeface="NtMotoyaKyotai" pitchFamily="18" charset="-128"/>
                  <a:ea typeface="NtMotoyaKyotai" pitchFamily="18" charset="-128"/>
                </a:rPr>
                <a:t>を　開けて　みたい</a:t>
              </a: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です。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7BB0143-97BF-1C47-81F3-95314045D9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8802" y="6018212"/>
              <a:ext cx="2214563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>
                  <a:cs typeface="Arial" panose="020B0604020202020204" pitchFamily="34" charset="0"/>
                </a:rPr>
                <a:t>Sẽ trao đổi với GĐ.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BCB4BC3-AB00-3D41-9C32-C3ED84FCD5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60514" y="5462587"/>
              <a:ext cx="3935412" cy="522287"/>
            </a:xfrm>
            <a:prstGeom prst="rect">
              <a:avLst/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社長に相談します。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F002847-F9E3-9142-B253-1EA494501F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16615" y="6018211"/>
              <a:ext cx="3722687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>
                  <a:cs typeface="Arial" panose="020B0604020202020204" pitchFamily="34" charset="0"/>
                </a:rPr>
                <a:t>Sẽ trao đổi</a:t>
              </a:r>
              <a:r>
                <a:rPr lang="en-US" altLang="en-US">
                  <a:solidFill>
                    <a:srgbClr val="FF0000"/>
                  </a:solidFill>
                  <a:cs typeface="Arial" panose="020B0604020202020204" pitchFamily="34" charset="0"/>
                </a:rPr>
                <a:t> thử </a:t>
              </a:r>
              <a:r>
                <a:rPr lang="en-US" altLang="en-US">
                  <a:cs typeface="Arial" panose="020B0604020202020204" pitchFamily="34" charset="0"/>
                </a:rPr>
                <a:t>với GD </a:t>
              </a:r>
              <a:r>
                <a:rPr lang="en-US" altLang="en-US">
                  <a:solidFill>
                    <a:srgbClr val="FF0000"/>
                  </a:solidFill>
                  <a:cs typeface="Arial" panose="020B0604020202020204" pitchFamily="34" charset="0"/>
                </a:rPr>
                <a:t>xem sao</a:t>
              </a:r>
              <a:r>
                <a:rPr lang="en-US" altLang="en-US"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37B1935-8D21-6F46-9A24-A0B4E4F8BA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38801" y="5462587"/>
              <a:ext cx="4857750" cy="522287"/>
            </a:xfrm>
            <a:prstGeom prst="rec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社長に　相談して　みます。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9F33ABDE-BCF3-8B48-B2CB-559D418AFB83}"/>
                </a:ext>
              </a:extLst>
            </p:cNvPr>
            <p:cNvSpPr/>
            <p:nvPr/>
          </p:nvSpPr>
          <p:spPr>
            <a:xfrm>
              <a:off x="6505578" y="2204270"/>
              <a:ext cx="1436687" cy="522288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E1C89A01-6F21-AF47-B520-BEFC47AB7EA7}"/>
                </a:ext>
              </a:extLst>
            </p:cNvPr>
            <p:cNvSpPr/>
            <p:nvPr/>
          </p:nvSpPr>
          <p:spPr>
            <a:xfrm>
              <a:off x="6410325" y="3278189"/>
              <a:ext cx="1435100" cy="522287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510EDEE8-4E9C-8345-88E3-B0291A6F2E31}"/>
                </a:ext>
              </a:extLst>
            </p:cNvPr>
            <p:cNvSpPr/>
            <p:nvPr/>
          </p:nvSpPr>
          <p:spPr>
            <a:xfrm>
              <a:off x="8243889" y="4420667"/>
              <a:ext cx="1436687" cy="522287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D4339EC1-339D-174B-9EC4-674BF89E8ECC}"/>
                </a:ext>
              </a:extLst>
            </p:cNvPr>
            <p:cNvSpPr/>
            <p:nvPr/>
          </p:nvSpPr>
          <p:spPr>
            <a:xfrm>
              <a:off x="8202614" y="5462587"/>
              <a:ext cx="1852612" cy="522287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4A07CF2E-AB5F-C148-AB7F-9E75F7D70960}"/>
                </a:ext>
              </a:extLst>
            </p:cNvPr>
            <p:cNvSpPr/>
            <p:nvPr/>
          </p:nvSpPr>
          <p:spPr>
            <a:xfrm>
              <a:off x="2214159" y="4160032"/>
              <a:ext cx="1318823" cy="416665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r>
                <a:rPr lang="ja-JP" altLang="en-US" sz="1600" dirty="0">
                  <a:latin typeface="NtMotoyaKyotai" pitchFamily="18" charset="-128"/>
                  <a:ea typeface="NtMotoyaKyotai" pitchFamily="18" charset="-128"/>
                </a:rPr>
                <a:t>はこ</a:t>
              </a:r>
              <a:endParaRPr lang="en-US" sz="16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B3A0F645-96B2-0F4A-BAE0-FCDEF4547463}"/>
                </a:ext>
              </a:extLst>
            </p:cNvPr>
            <p:cNvSpPr/>
            <p:nvPr/>
          </p:nvSpPr>
          <p:spPr>
            <a:xfrm>
              <a:off x="2597734" y="5205336"/>
              <a:ext cx="1318823" cy="416665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r>
                <a:rPr lang="ja-JP" altLang="en-US" sz="1600" dirty="0">
                  <a:latin typeface="NtMotoyaKyotai" pitchFamily="18" charset="-128"/>
                  <a:ea typeface="NtMotoyaKyotai" pitchFamily="18" charset="-128"/>
                </a:rPr>
                <a:t>そうだん</a:t>
              </a:r>
              <a:endParaRPr lang="en-US" sz="1600" dirty="0">
                <a:latin typeface="NtMotoyaKyotai" pitchFamily="18" charset="-128"/>
                <a:ea typeface="NtMotoyaKyotai" pitchFamily="18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347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2022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vi-VN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ctr">
              <a:defRPr/>
            </a:pP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ctr">
              <a:defRPr/>
            </a:pPr>
            <a:endParaRPr lang="en-US" sz="6000" b="1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00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MS PMincho" panose="02020600040205080304" pitchFamily="18" charset="-128"/>
              <a:ea typeface="MS PMincho" panose="02020600040205080304" pitchFamily="18" charset="-128"/>
              <a:cs typeface="Tahoma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37E16D-EFD3-B541-B32F-08D434B64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896" y="1606858"/>
            <a:ext cx="7584818" cy="424736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0E9EB28-9BE4-EE4E-8628-42C9CD0B1680}"/>
              </a:ext>
            </a:extLst>
          </p:cNvPr>
          <p:cNvSpPr txBox="1"/>
          <p:nvPr/>
        </p:nvSpPr>
        <p:spPr>
          <a:xfrm>
            <a:off x="1367164" y="6094642"/>
            <a:ext cx="85202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4000" b="1"/>
              <a:t>　　　　 　</a:t>
            </a:r>
            <a:r>
              <a:rPr lang="en-US" sz="4000" b="1" dirty="0" err="1"/>
              <a:t>コートを</a:t>
            </a:r>
            <a:r>
              <a:rPr lang="ja-JP" altLang="en-US" sz="4000" b="1">
                <a:solidFill>
                  <a:srgbClr val="C00000"/>
                </a:solidFill>
              </a:rPr>
              <a:t>　着て</a:t>
            </a:r>
            <a:r>
              <a:rPr lang="en-US" sz="4000" b="1" dirty="0" err="1">
                <a:solidFill>
                  <a:srgbClr val="C00000"/>
                </a:solidFill>
              </a:rPr>
              <a:t>みます</a:t>
            </a:r>
            <a:r>
              <a:rPr lang="en-US" sz="4000" b="1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726485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2022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F2DD749-F5F1-E840-B0E2-FC64B00784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30" y="1994048"/>
            <a:ext cx="5447414" cy="451307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7BC9BFE-684C-A64C-BD80-13E5FE66262D}"/>
              </a:ext>
            </a:extLst>
          </p:cNvPr>
          <p:cNvGrpSpPr/>
          <p:nvPr/>
        </p:nvGrpSpPr>
        <p:grpSpPr>
          <a:xfrm>
            <a:off x="453656" y="1994048"/>
            <a:ext cx="5447414" cy="4513078"/>
            <a:chOff x="453656" y="1994048"/>
            <a:chExt cx="5447414" cy="4513078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7A0847B-3C22-6446-9C03-88921AECF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656" y="1994048"/>
              <a:ext cx="5447414" cy="4513078"/>
            </a:xfrm>
            <a:prstGeom prst="rect">
              <a:avLst/>
            </a:prstGeom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1EF0B2EC-2993-0441-A0FD-5DF8C5463AE8}"/>
                </a:ext>
              </a:extLst>
            </p:cNvPr>
            <p:cNvSpPr/>
            <p:nvPr/>
          </p:nvSpPr>
          <p:spPr>
            <a:xfrm>
              <a:off x="587409" y="2089401"/>
              <a:ext cx="696777" cy="5494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F125ED09-3A3D-8F46-84E2-A6D5AD8FDD45}"/>
              </a:ext>
            </a:extLst>
          </p:cNvPr>
          <p:cNvSpPr/>
          <p:nvPr/>
        </p:nvSpPr>
        <p:spPr>
          <a:xfrm>
            <a:off x="6736572" y="1994048"/>
            <a:ext cx="696777" cy="549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56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42662B-1362-425A-BB1A-1CAB07CE6040}"/>
              </a:ext>
            </a:extLst>
          </p:cNvPr>
          <p:cNvSpPr/>
          <p:nvPr/>
        </p:nvSpPr>
        <p:spPr>
          <a:xfrm>
            <a:off x="1802710" y="5873402"/>
            <a:ext cx="420645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 b="1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聞いてみよう</a:t>
            </a:r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B300031-A235-48D7-941C-912FA4FD4182}"/>
              </a:ext>
            </a:extLst>
          </p:cNvPr>
          <p:cNvSpPr/>
          <p:nvPr/>
        </p:nvSpPr>
        <p:spPr>
          <a:xfrm>
            <a:off x="6124407" y="5878367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1040EE8-C257-42B4-8BC0-6D000F866F72}"/>
              </a:ext>
            </a:extLst>
          </p:cNvPr>
          <p:cNvSpPr/>
          <p:nvPr/>
        </p:nvSpPr>
        <p:spPr>
          <a:xfrm>
            <a:off x="6523205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16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E8AF224B-A353-4F78-AC3E-0B11392CE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3D9CC83-A724-4B70-9F2A-D635481B940E}"/>
              </a:ext>
            </a:extLst>
          </p:cNvPr>
          <p:cNvSpPr/>
          <p:nvPr/>
        </p:nvSpPr>
        <p:spPr>
          <a:xfrm>
            <a:off x="6732837" y="276712"/>
            <a:ext cx="4330115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 b="1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話してみよう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8BA5D7-F830-47A4-AB3B-5F14170C23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5517" y="35679"/>
            <a:ext cx="799539" cy="967965"/>
          </a:xfrm>
          <a:prstGeom prst="rect">
            <a:avLst/>
          </a:prstGeom>
        </p:spPr>
      </p:pic>
      <p:pic>
        <p:nvPicPr>
          <p:cNvPr id="13" name="Picture 8" descr="Home Page - FPTU HCM">
            <a:extLst>
              <a:ext uri="{FF2B5EF4-FFF2-40B4-BE49-F238E27FC236}">
                <a16:creationId xmlns:a16="http://schemas.microsoft.com/office/drawing/2014/main" id="{B728D162-B116-42FA-A40C-0B2776BD1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47689" y="98152"/>
            <a:ext cx="3510039" cy="625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B6DCA9-6B37-A345-8868-505EA546FA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915605">
            <a:off x="273003" y="1198229"/>
            <a:ext cx="4000501" cy="3160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EA8F396-F7B0-C648-B653-7BDEBD429B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12382" y="2888166"/>
            <a:ext cx="3309591" cy="281276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511BFC6-BE89-554D-941E-11DE5845A7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06231" y="1153728"/>
            <a:ext cx="3519055" cy="3016828"/>
          </a:xfrm>
          <a:prstGeom prst="rect">
            <a:avLst/>
          </a:prstGeom>
        </p:spPr>
      </p:pic>
      <p:pic>
        <p:nvPicPr>
          <p:cNvPr id="3" name="16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288394" y="59836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595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1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2022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02E41D1-0CC9-BF46-8890-FB0F926201A9}"/>
              </a:ext>
            </a:extLst>
          </p:cNvPr>
          <p:cNvGrpSpPr/>
          <p:nvPr/>
        </p:nvGrpSpPr>
        <p:grpSpPr>
          <a:xfrm>
            <a:off x="6528692" y="1994048"/>
            <a:ext cx="5078517" cy="4513078"/>
            <a:chOff x="6528692" y="1994048"/>
            <a:chExt cx="5078517" cy="451307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6198724-9612-3A48-B3F3-FF428A2B7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8692" y="2089402"/>
              <a:ext cx="5078517" cy="4417724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F8B9F8C-32FC-4146-AD7D-68EED931A7AD}"/>
                </a:ext>
              </a:extLst>
            </p:cNvPr>
            <p:cNvSpPr/>
            <p:nvPr/>
          </p:nvSpPr>
          <p:spPr>
            <a:xfrm>
              <a:off x="6736572" y="1994048"/>
              <a:ext cx="696777" cy="5494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137BD9D-9834-8B4B-A711-49AAD3831498}"/>
              </a:ext>
            </a:extLst>
          </p:cNvPr>
          <p:cNvGrpSpPr/>
          <p:nvPr/>
        </p:nvGrpSpPr>
        <p:grpSpPr>
          <a:xfrm>
            <a:off x="584791" y="2002967"/>
            <a:ext cx="5078518" cy="4504159"/>
            <a:chOff x="584791" y="2002967"/>
            <a:chExt cx="5078518" cy="450415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12F25B7-1AB7-384C-872E-467068503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4791" y="2089401"/>
              <a:ext cx="5078518" cy="4417725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C1738F2-0929-0847-9D74-36B52C607FBF}"/>
                </a:ext>
              </a:extLst>
            </p:cNvPr>
            <p:cNvSpPr/>
            <p:nvPr/>
          </p:nvSpPr>
          <p:spPr>
            <a:xfrm>
              <a:off x="683754" y="2002967"/>
              <a:ext cx="696777" cy="5494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74177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2022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EBBE785-9F3D-C241-BEAF-3BD42981E7B1}"/>
              </a:ext>
            </a:extLst>
          </p:cNvPr>
          <p:cNvGrpSpPr/>
          <p:nvPr/>
        </p:nvGrpSpPr>
        <p:grpSpPr>
          <a:xfrm>
            <a:off x="6669885" y="1972152"/>
            <a:ext cx="5196050" cy="4524340"/>
            <a:chOff x="6669885" y="1972152"/>
            <a:chExt cx="5196050" cy="452434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4DB60FF-9AFE-534B-810A-995B5EF19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9885" y="1972152"/>
              <a:ext cx="5196050" cy="4524340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EA5ABB6-37DD-9642-8826-EDF55B4E6227}"/>
                </a:ext>
              </a:extLst>
            </p:cNvPr>
            <p:cNvSpPr/>
            <p:nvPr/>
          </p:nvSpPr>
          <p:spPr>
            <a:xfrm>
              <a:off x="6736572" y="1994048"/>
              <a:ext cx="696777" cy="5494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6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23D840F-93B0-6441-B9C7-05A8AA3B6F15}"/>
              </a:ext>
            </a:extLst>
          </p:cNvPr>
          <p:cNvGrpSpPr/>
          <p:nvPr/>
        </p:nvGrpSpPr>
        <p:grpSpPr>
          <a:xfrm>
            <a:off x="473990" y="1972152"/>
            <a:ext cx="5246325" cy="4524340"/>
            <a:chOff x="473990" y="1972152"/>
            <a:chExt cx="5246325" cy="452434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82F109D-9697-B745-806A-942BA1255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264" y="1972152"/>
              <a:ext cx="5196051" cy="4524340"/>
            </a:xfrm>
            <a:prstGeom prst="rect">
              <a:avLst/>
            </a:prstGeom>
          </p:spPr>
        </p:pic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A35C2D-ECC5-744B-92EF-AA3F7F510187}"/>
                </a:ext>
              </a:extLst>
            </p:cNvPr>
            <p:cNvSpPr/>
            <p:nvPr/>
          </p:nvSpPr>
          <p:spPr>
            <a:xfrm>
              <a:off x="473990" y="2109352"/>
              <a:ext cx="696777" cy="5494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94813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3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19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78D7779-ED2E-564B-B8C6-FE16A381735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168" y="1726395"/>
            <a:ext cx="7941624" cy="4960556"/>
          </a:xfrm>
          <a:prstGeom prst="rect">
            <a:avLst/>
          </a:prstGeom>
        </p:spPr>
      </p:pic>
      <p:pic>
        <p:nvPicPr>
          <p:cNvPr id="2" name="19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699059" y="48936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449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3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31198F-2A2C-3F40-8A83-88D1A6D7BF2E}"/>
              </a:ext>
            </a:extLst>
          </p:cNvPr>
          <p:cNvSpPr txBox="1"/>
          <p:nvPr/>
        </p:nvSpPr>
        <p:spPr>
          <a:xfrm>
            <a:off x="319884" y="1944013"/>
            <a:ext cx="677203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A:</a:t>
            </a:r>
            <a:r>
              <a:rPr lang="ja-JP" altLang="en-US" sz="24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あの、そのカメラを　見</a:t>
            </a:r>
            <a:r>
              <a:rPr lang="ja-JP" altLang="en-US" sz="24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せてもらいませんか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en-US" altLang="ja-JP" sz="24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B:</a:t>
            </a:r>
            <a:r>
              <a:rPr lang="ja-JP" altLang="en-US" sz="24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はい、こちらは　おすすめですよ。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　暗いところでも　きれいな写真を　とることが　できます。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　よる　写真を　とりたい時、このボタンを　押してください。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en-US" altLang="ja-JP" sz="24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A:</a:t>
            </a:r>
            <a:r>
              <a:rPr lang="ja-JP" altLang="en-US" sz="24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はい、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FF1F11-BE5A-D54A-9BFE-8C0E03C74B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916" y="1726395"/>
            <a:ext cx="4953876" cy="496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1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～てもらえませんか。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E785F4F-37BF-BC4D-A3B3-511BC34B2354}"/>
              </a:ext>
            </a:extLst>
          </p:cNvPr>
          <p:cNvSpPr/>
          <p:nvPr/>
        </p:nvSpPr>
        <p:spPr>
          <a:xfrm>
            <a:off x="3661291" y="1844683"/>
            <a:ext cx="5557137" cy="1232641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sz="24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MẪU CÂU </a:t>
            </a:r>
          </a:p>
          <a:p>
            <a:pPr algn="ctr" eaLnBrk="1" hangingPunct="1">
              <a:defRPr/>
            </a:pPr>
            <a:r>
              <a:rPr lang="en-US" sz="24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NHỜ VẢ, YÊU CẦU</a:t>
            </a:r>
          </a:p>
          <a:p>
            <a:pPr algn="ctr" eaLnBrk="1" hangingPunct="1">
              <a:defRPr/>
            </a:pPr>
            <a:r>
              <a:rPr lang="en-US" sz="24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MỆNH LỆNH LỊCH SỰ</a:t>
            </a:r>
          </a:p>
        </p:txBody>
      </p:sp>
      <p:sp>
        <p:nvSpPr>
          <p:cNvPr id="16" name="Cloud Callout 15">
            <a:extLst>
              <a:ext uri="{FF2B5EF4-FFF2-40B4-BE49-F238E27FC236}">
                <a16:creationId xmlns:a16="http://schemas.microsoft.com/office/drawing/2014/main" id="{10C46AC7-4407-BB42-A870-1744FB5A9984}"/>
              </a:ext>
            </a:extLst>
          </p:cNvPr>
          <p:cNvSpPr/>
          <p:nvPr/>
        </p:nvSpPr>
        <p:spPr>
          <a:xfrm>
            <a:off x="2498651" y="3678485"/>
            <a:ext cx="7357730" cy="2423511"/>
          </a:xfrm>
          <a:prstGeom prst="cloudCallout">
            <a:avLst>
              <a:gd name="adj1" fmla="val 62654"/>
              <a:gd name="adj2" fmla="val -54044"/>
            </a:avLst>
          </a:prstGeom>
          <a:solidFill>
            <a:schemeClr val="accent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50000"/>
              </a:lnSpc>
              <a:defRPr/>
            </a:pP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Cực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kỳ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lịch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sự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ctr">
              <a:lnSpc>
                <a:spcPct val="150000"/>
              </a:lnSpc>
              <a:defRPr/>
            </a:pP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như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câu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nói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cửa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miệng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nhờ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ai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giúp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mình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7866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～てもらえませんか。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5" name="TextBox 10">
            <a:extLst>
              <a:ext uri="{FF2B5EF4-FFF2-40B4-BE49-F238E27FC236}">
                <a16:creationId xmlns:a16="http://schemas.microsoft.com/office/drawing/2014/main" id="{2D7CACD2-A685-064B-B1CE-B9BF3A6D03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191" y="3335655"/>
            <a:ext cx="3062177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800" dirty="0" err="1"/>
              <a:t>Hãy</a:t>
            </a:r>
            <a:r>
              <a:rPr lang="en-US" altLang="en-US" sz="2800" dirty="0"/>
              <a:t> </a:t>
            </a:r>
            <a:r>
              <a:rPr lang="en-US" altLang="en-US" sz="2800" dirty="0" err="1"/>
              <a:t>chỉ</a:t>
            </a:r>
            <a:r>
              <a:rPr lang="en-US" altLang="en-US" sz="2800" dirty="0"/>
              <a:t> </a:t>
            </a:r>
            <a:r>
              <a:rPr lang="en-US" altLang="en-US" sz="2800" dirty="0" err="1"/>
              <a:t>cho</a:t>
            </a:r>
            <a:r>
              <a:rPr lang="en-US" altLang="en-US" sz="2800" dirty="0"/>
              <a:t> </a:t>
            </a:r>
            <a:r>
              <a:rPr lang="en-US" altLang="en-US" sz="2800" dirty="0" err="1"/>
              <a:t>tôi</a:t>
            </a:r>
            <a:r>
              <a:rPr lang="en-US" altLang="en-US" sz="2800" dirty="0"/>
              <a:t> </a:t>
            </a:r>
            <a:r>
              <a:rPr lang="en-US" altLang="en-US" sz="2800" dirty="0" err="1"/>
              <a:t>cách</a:t>
            </a:r>
            <a:r>
              <a:rPr lang="en-US" altLang="en-US" sz="2800" dirty="0"/>
              <a:t> </a:t>
            </a:r>
            <a:r>
              <a:rPr lang="en-US" altLang="en-US" sz="2800" dirty="0" err="1"/>
              <a:t>sử</a:t>
            </a:r>
            <a:r>
              <a:rPr lang="en-US" altLang="en-US" sz="2800" dirty="0"/>
              <a:t> </a:t>
            </a:r>
            <a:r>
              <a:rPr lang="en-US" altLang="en-US" sz="2800" dirty="0" err="1"/>
              <a:t>dụng</a:t>
            </a:r>
            <a:r>
              <a:rPr lang="en-US" altLang="en-US" sz="2800" dirty="0"/>
              <a:t>.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B0D7FDA-17B9-2B4D-823B-11C415395DAD}"/>
              </a:ext>
            </a:extLst>
          </p:cNvPr>
          <p:cNvSpPr/>
          <p:nvPr/>
        </p:nvSpPr>
        <p:spPr>
          <a:xfrm>
            <a:off x="4348715" y="2550302"/>
            <a:ext cx="5244478" cy="929874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使い方を　教えてください</a:t>
            </a: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D63838E-C734-E040-AB35-7EA33F283F19}"/>
              </a:ext>
            </a:extLst>
          </p:cNvPr>
          <p:cNvSpPr/>
          <p:nvPr/>
        </p:nvSpPr>
        <p:spPr>
          <a:xfrm>
            <a:off x="4348715" y="4358874"/>
            <a:ext cx="4186309" cy="8382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使い方を　教えて</a:t>
            </a:r>
            <a:br>
              <a:rPr lang="en-US" altLang="ja-JP" sz="2400" dirty="0">
                <a:latin typeface="NtMotoyaKyotai" pitchFamily="18" charset="-128"/>
                <a:ea typeface="NtMotoyaKyotai" pitchFamily="18" charset="-128"/>
              </a:rPr>
            </a:b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　　　　</a:t>
            </a:r>
            <a:r>
              <a:rPr lang="ja-JP" altLang="en-US" sz="2800" dirty="0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もらえませんか。</a:t>
            </a:r>
            <a:endParaRPr lang="en-US" sz="2800" dirty="0">
              <a:highlight>
                <a:srgbClr val="FFFF00"/>
              </a:highligh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69FDC0C-F9FB-B149-8271-F1A18E55073C}"/>
              </a:ext>
            </a:extLst>
          </p:cNvPr>
          <p:cNvSpPr/>
          <p:nvPr/>
        </p:nvSpPr>
        <p:spPr>
          <a:xfrm>
            <a:off x="8965175" y="4784092"/>
            <a:ext cx="3080615" cy="38100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もらいませんか。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D464CB1F-3973-6045-9CD0-E53615D9C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16168">
            <a:off x="8734164" y="4802716"/>
            <a:ext cx="381000" cy="37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6518364-5F27-AA4E-96EE-42321F1B7512}"/>
              </a:ext>
            </a:extLst>
          </p:cNvPr>
          <p:cNvSpPr/>
          <p:nvPr/>
        </p:nvSpPr>
        <p:spPr>
          <a:xfrm>
            <a:off x="5675937" y="4777974"/>
            <a:ext cx="2660650" cy="419100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9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  <p:bldP spid="2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5FB4234-4572-0246-B9A6-DFCF5170A0F2}"/>
              </a:ext>
            </a:extLst>
          </p:cNvPr>
          <p:cNvSpPr txBox="1">
            <a:spLocks/>
          </p:cNvSpPr>
          <p:nvPr/>
        </p:nvSpPr>
        <p:spPr>
          <a:xfrm>
            <a:off x="838200" y="14342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>
                <a:latin typeface="Yu Mincho" panose="02020400000000000000" pitchFamily="18" charset="-128"/>
                <a:ea typeface="Yu Mincho" panose="02020400000000000000" pitchFamily="18" charset="-128"/>
              </a:rPr>
              <a:t>　　　</a:t>
            </a:r>
            <a:br>
              <a:rPr lang="en-US" sz="3600" dirty="0">
                <a:latin typeface="Yu Mincho" panose="02020400000000000000" pitchFamily="18" charset="-128"/>
                <a:ea typeface="Yu Mincho" panose="02020400000000000000" pitchFamily="18" charset="-128"/>
              </a:rPr>
            </a:br>
            <a:r>
              <a:rPr lang="en-US" sz="3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その</a:t>
            </a:r>
            <a:r>
              <a:rPr lang="ja-JP" altLang="en-US" sz="3600">
                <a:latin typeface="Yu Mincho" panose="02020400000000000000" pitchFamily="18" charset="-128"/>
                <a:ea typeface="Yu Mincho" panose="02020400000000000000" pitchFamily="18" charset="-128"/>
              </a:rPr>
              <a:t>指輪を見せ</a:t>
            </a:r>
            <a:r>
              <a:rPr lang="ja-JP" altLang="en-US" sz="36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てもらえませんか</a:t>
            </a:r>
            <a:r>
              <a:rPr lang="ja-JP" altLang="en-US" sz="360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36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8D4541-49C8-CA42-84C5-C0C23D7FDF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007" y="2998380"/>
            <a:ext cx="7637986" cy="35181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537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5FB4234-4572-0246-B9A6-DFCF5170A0F2}"/>
              </a:ext>
            </a:extLst>
          </p:cNvPr>
          <p:cNvSpPr txBox="1">
            <a:spLocks/>
          </p:cNvSpPr>
          <p:nvPr/>
        </p:nvSpPr>
        <p:spPr>
          <a:xfrm>
            <a:off x="1391093" y="995799"/>
            <a:ext cx="701926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>
                <a:latin typeface="Yu Mincho" panose="02020400000000000000" pitchFamily="18" charset="-128"/>
                <a:ea typeface="Yu Mincho" panose="02020400000000000000" pitchFamily="18" charset="-128"/>
              </a:rPr>
              <a:t>　　　</a:t>
            </a:r>
            <a:br>
              <a:rPr lang="en-US" sz="3600" dirty="0">
                <a:latin typeface="Yu Mincho" panose="02020400000000000000" pitchFamily="18" charset="-128"/>
                <a:ea typeface="Yu Mincho" panose="02020400000000000000" pitchFamily="18" charset="-128"/>
              </a:rPr>
            </a:br>
            <a:r>
              <a:rPr lang="en-US" sz="3600" dirty="0">
                <a:latin typeface="Yu Mincho" panose="02020400000000000000" pitchFamily="18" charset="-128"/>
                <a:ea typeface="Yu Mincho" panose="02020400000000000000" pitchFamily="18" charset="-128"/>
              </a:rPr>
              <a:t>__________</a:t>
            </a:r>
            <a:r>
              <a:rPr lang="ja-JP" altLang="en-US" sz="36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てもらえませんか</a:t>
            </a:r>
            <a:r>
              <a:rPr lang="ja-JP" altLang="en-US" sz="360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36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707560-C63C-2747-AE78-FF9C5D7B2F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07" y="3083118"/>
            <a:ext cx="5252277" cy="35408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883008A-DCFD-3D4B-83E5-FD9684BD62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635" y="3083117"/>
            <a:ext cx="5367384" cy="3540839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CF90D229-FB7F-2A42-A9D1-DC0811906683}"/>
              </a:ext>
            </a:extLst>
          </p:cNvPr>
          <p:cNvSpPr/>
          <p:nvPr/>
        </p:nvSpPr>
        <p:spPr>
          <a:xfrm>
            <a:off x="473990" y="2620064"/>
            <a:ext cx="696777" cy="549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F7A680F-5310-174D-BC77-CA4AB51FB1D2}"/>
              </a:ext>
            </a:extLst>
          </p:cNvPr>
          <p:cNvSpPr/>
          <p:nvPr/>
        </p:nvSpPr>
        <p:spPr>
          <a:xfrm>
            <a:off x="6826783" y="2607210"/>
            <a:ext cx="696777" cy="549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1741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C5B7A52-673A-5D47-8B7E-2375FC7490CD}"/>
              </a:ext>
            </a:extLst>
          </p:cNvPr>
          <p:cNvSpPr txBox="1">
            <a:spLocks/>
          </p:cNvSpPr>
          <p:nvPr/>
        </p:nvSpPr>
        <p:spPr>
          <a:xfrm>
            <a:off x="838200" y="14342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>
                <a:latin typeface="Yu Mincho" panose="02020400000000000000" pitchFamily="18" charset="-128"/>
                <a:ea typeface="Yu Mincho" panose="02020400000000000000" pitchFamily="18" charset="-128"/>
              </a:rPr>
              <a:t>　　　</a:t>
            </a:r>
            <a:br>
              <a:rPr lang="en-US" sz="3600" dirty="0">
                <a:latin typeface="Yu Mincho" panose="02020400000000000000" pitchFamily="18" charset="-128"/>
                <a:ea typeface="Yu Mincho" panose="02020400000000000000" pitchFamily="18" charset="-128"/>
              </a:rPr>
            </a:br>
            <a:r>
              <a:rPr lang="en-US" sz="3600" dirty="0">
                <a:latin typeface="Yu Mincho" panose="02020400000000000000" pitchFamily="18" charset="-128"/>
                <a:ea typeface="Yu Mincho" panose="02020400000000000000" pitchFamily="18" charset="-128"/>
              </a:rPr>
              <a:t>__________</a:t>
            </a:r>
            <a:r>
              <a:rPr lang="ja-JP" altLang="en-US" sz="36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てもらえませんか</a:t>
            </a:r>
            <a:r>
              <a:rPr lang="ja-JP" altLang="en-US" sz="360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36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A553EDE-30AD-6242-9261-0AFE7F7ADB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3" y="3148327"/>
            <a:ext cx="5881577" cy="33609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36782FA-2080-5B4B-AB6B-CEC3AF3CE7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451" y="3148327"/>
            <a:ext cx="5665037" cy="3360901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8F50A231-CF2B-9243-8D21-762AA76C53FE}"/>
              </a:ext>
            </a:extLst>
          </p:cNvPr>
          <p:cNvSpPr/>
          <p:nvPr/>
        </p:nvSpPr>
        <p:spPr>
          <a:xfrm>
            <a:off x="650084" y="2732414"/>
            <a:ext cx="696777" cy="549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CC43A6B-19A3-CA4A-9BDE-5E6197A66EBE}"/>
              </a:ext>
            </a:extLst>
          </p:cNvPr>
          <p:cNvSpPr/>
          <p:nvPr/>
        </p:nvSpPr>
        <p:spPr>
          <a:xfrm>
            <a:off x="6569990" y="2843006"/>
            <a:ext cx="696777" cy="549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3632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C5B7A52-673A-5D47-8B7E-2375FC7490CD}"/>
              </a:ext>
            </a:extLst>
          </p:cNvPr>
          <p:cNvSpPr txBox="1">
            <a:spLocks/>
          </p:cNvSpPr>
          <p:nvPr/>
        </p:nvSpPr>
        <p:spPr>
          <a:xfrm>
            <a:off x="2534193" y="1606858"/>
            <a:ext cx="6533320" cy="8480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>
                <a:latin typeface="Yu Mincho" panose="02020400000000000000" pitchFamily="18" charset="-128"/>
                <a:ea typeface="Yu Mincho" panose="02020400000000000000" pitchFamily="18" charset="-128"/>
              </a:rPr>
              <a:t>　　　</a:t>
            </a:r>
            <a:br>
              <a:rPr lang="en-US" sz="3600" dirty="0">
                <a:latin typeface="Yu Mincho" panose="02020400000000000000" pitchFamily="18" charset="-128"/>
                <a:ea typeface="Yu Mincho" panose="02020400000000000000" pitchFamily="18" charset="-128"/>
              </a:rPr>
            </a:br>
            <a:r>
              <a:rPr lang="en-US" sz="3600" dirty="0">
                <a:latin typeface="Yu Mincho" panose="02020400000000000000" pitchFamily="18" charset="-128"/>
                <a:ea typeface="Yu Mincho" panose="02020400000000000000" pitchFamily="18" charset="-128"/>
              </a:rPr>
              <a:t>__________</a:t>
            </a:r>
            <a:r>
              <a:rPr lang="ja-JP" altLang="en-US" sz="3600">
                <a:solidFill>
                  <a:srgbClr val="C0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てもらえませんか</a:t>
            </a:r>
            <a:r>
              <a:rPr lang="ja-JP" altLang="en-US" sz="360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36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B4CCBDD-EA43-444A-B6F6-FB56143054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517" y="2744506"/>
            <a:ext cx="7353253" cy="3879452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41B86954-7B02-9843-89B5-532D67722ADA}"/>
              </a:ext>
            </a:extLst>
          </p:cNvPr>
          <p:cNvSpPr/>
          <p:nvPr/>
        </p:nvSpPr>
        <p:spPr>
          <a:xfrm>
            <a:off x="1209758" y="2469762"/>
            <a:ext cx="696777" cy="549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7972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1 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上手に買い物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1D4F0E-A0FA-9047-8DB5-84CD514CFC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796" y="1998017"/>
            <a:ext cx="10801342" cy="45888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24019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1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17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02A663-35C7-4544-98F0-2CE6BCF6E57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45" y="1754753"/>
            <a:ext cx="5232855" cy="361682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8FE0F28-63C5-E142-8D26-289E48DE901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131" y="1754753"/>
            <a:ext cx="5232855" cy="3616826"/>
          </a:xfrm>
          <a:prstGeom prst="rect">
            <a:avLst/>
          </a:prstGeom>
        </p:spPr>
      </p:pic>
      <p:pic>
        <p:nvPicPr>
          <p:cNvPr id="2" name="17 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091092" y="59836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88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cap="none" spc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~</a:t>
            </a:r>
            <a:r>
              <a:rPr lang="ja-JP" altLang="en-US" sz="6000" b="1" cap="none" spc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そうです</a:t>
            </a:r>
            <a:endParaRPr lang="en-US" sz="6000" b="1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96CF8EC-9E72-5240-A38B-8243DB569350}"/>
              </a:ext>
            </a:extLst>
          </p:cNvPr>
          <p:cNvSpPr/>
          <p:nvPr/>
        </p:nvSpPr>
        <p:spPr>
          <a:xfrm>
            <a:off x="1990394" y="1958935"/>
            <a:ext cx="8036108" cy="125808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</a:rPr>
              <a:t>MẪU CÂU THỂ HIỆN 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SỰ MIÊU TẢ SỰ PHÁN ĐOÁN DỰA VÀO CÁI NHÌN BÊN NGOÀI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9D5BDD7-E694-854B-A862-5DA6F5C3C181}"/>
              </a:ext>
            </a:extLst>
          </p:cNvPr>
          <p:cNvSpPr/>
          <p:nvPr/>
        </p:nvSpPr>
        <p:spPr>
          <a:xfrm>
            <a:off x="1626948" y="3757406"/>
            <a:ext cx="8763000" cy="138875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br>
              <a:rPr lang="en-US" sz="2400" dirty="0"/>
            </a:br>
            <a:r>
              <a:rPr lang="en-US" sz="2400" dirty="0" err="1">
                <a:solidFill>
                  <a:schemeClr val="tx1"/>
                </a:solidFill>
              </a:rPr>
              <a:t>Diễn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tả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sự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phán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đoán</a:t>
            </a:r>
            <a:r>
              <a:rPr lang="en-US" sz="2400" dirty="0">
                <a:solidFill>
                  <a:schemeClr val="tx1"/>
                </a:solidFill>
              </a:rPr>
              <a:t>, </a:t>
            </a:r>
            <a:r>
              <a:rPr lang="en-US" sz="2400" dirty="0" err="1">
                <a:solidFill>
                  <a:schemeClr val="tx1"/>
                </a:solidFill>
              </a:rPr>
              <a:t>suy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đoán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thông</a:t>
            </a:r>
            <a:r>
              <a:rPr lang="en-US" sz="2400" dirty="0">
                <a:solidFill>
                  <a:schemeClr val="tx1"/>
                </a:solidFill>
              </a:rPr>
              <a:t> qua </a:t>
            </a:r>
            <a:r>
              <a:rPr lang="en-US" sz="2400" dirty="0" err="1">
                <a:solidFill>
                  <a:schemeClr val="tx1"/>
                </a:solidFill>
              </a:rPr>
              <a:t>quan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sát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bên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ngoài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 err="1">
                <a:solidFill>
                  <a:schemeClr val="tx1"/>
                </a:solidFill>
              </a:rPr>
              <a:t>Có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thể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hiểu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theo</a:t>
            </a:r>
            <a:r>
              <a:rPr lang="en-US" sz="2400" dirty="0">
                <a:solidFill>
                  <a:schemeClr val="tx1"/>
                </a:solidFill>
              </a:rPr>
              <a:t> ý “</a:t>
            </a:r>
            <a:r>
              <a:rPr lang="en-US" sz="2400" dirty="0" err="1">
                <a:solidFill>
                  <a:schemeClr val="tx1"/>
                </a:solidFill>
              </a:rPr>
              <a:t>tôi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nhìn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và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tôi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có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thể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nghĩ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là</a:t>
            </a:r>
            <a:r>
              <a:rPr lang="en-US" sz="2400" dirty="0">
                <a:solidFill>
                  <a:schemeClr val="tx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557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0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~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そうです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2AE8AF-01FD-DC47-BCE4-BD210003733A}"/>
              </a:ext>
            </a:extLst>
          </p:cNvPr>
          <p:cNvSpPr/>
          <p:nvPr/>
        </p:nvSpPr>
        <p:spPr>
          <a:xfrm>
            <a:off x="2611503" y="2501106"/>
            <a:ext cx="6726238" cy="1855788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 dirty="0"/>
          </a:p>
          <a:p>
            <a:pPr algn="ctr">
              <a:defRPr/>
            </a:pPr>
            <a:br>
              <a:rPr lang="en-US" sz="2400" dirty="0"/>
            </a:br>
            <a:endParaRPr lang="en-US" sz="2400" dirty="0"/>
          </a:p>
          <a:p>
            <a:pPr algn="ctr">
              <a:defRPr/>
            </a:pPr>
            <a:endParaRPr lang="en-US" sz="2400" dirty="0" err="1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6D551A9-D744-E84E-BD91-A38852C9BC47}"/>
              </a:ext>
            </a:extLst>
          </p:cNvPr>
          <p:cNvSpPr/>
          <p:nvPr/>
        </p:nvSpPr>
        <p:spPr>
          <a:xfrm>
            <a:off x="3067910" y="2909527"/>
            <a:ext cx="2286000" cy="6096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NtMotoyaKyotai" pitchFamily="18" charset="-128"/>
                <a:ea typeface="NtMotoyaKyotai" pitchFamily="18" charset="-128"/>
              </a:rPr>
              <a:t>A-</a:t>
            </a:r>
            <a:r>
              <a:rPr lang="ja-JP" altLang="en-US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NtMotoyaKyotai" pitchFamily="18" charset="-128"/>
                <a:ea typeface="NtMotoyaKyotai" pitchFamily="18" charset="-128"/>
              </a:rPr>
              <a:t>い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952FB0B-B580-6541-824E-F463CD0B777E}"/>
              </a:ext>
            </a:extLst>
          </p:cNvPr>
          <p:cNvSpPr/>
          <p:nvPr/>
        </p:nvSpPr>
        <p:spPr>
          <a:xfrm>
            <a:off x="5904628" y="3255891"/>
            <a:ext cx="2954482" cy="6096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NtMotoyaKyotai" pitchFamily="18" charset="-128"/>
                <a:ea typeface="NtMotoyaKyotai" pitchFamily="18" charset="-128"/>
              </a:rPr>
              <a:t>そうです／だ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5" name="Multiply 14">
            <a:extLst>
              <a:ext uri="{FF2B5EF4-FFF2-40B4-BE49-F238E27FC236}">
                <a16:creationId xmlns:a16="http://schemas.microsoft.com/office/drawing/2014/main" id="{8F2ED0F9-AE2D-1D43-A9C5-EDF18440A515}"/>
              </a:ext>
            </a:extLst>
          </p:cNvPr>
          <p:cNvSpPr/>
          <p:nvPr/>
        </p:nvSpPr>
        <p:spPr>
          <a:xfrm>
            <a:off x="4322829" y="2704306"/>
            <a:ext cx="574675" cy="1143000"/>
          </a:xfrm>
          <a:prstGeom prst="mathMultiply">
            <a:avLst>
              <a:gd name="adj1" fmla="val 9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03B6353-6425-0B4E-95DD-352D5F0E7560}"/>
              </a:ext>
            </a:extLst>
          </p:cNvPr>
          <p:cNvSpPr/>
          <p:nvPr/>
        </p:nvSpPr>
        <p:spPr>
          <a:xfrm>
            <a:off x="3074838" y="3619573"/>
            <a:ext cx="2286000" cy="6096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NtMotoyaKyotai" pitchFamily="18" charset="-128"/>
                <a:ea typeface="NtMotoyaKyotai" pitchFamily="18" charset="-128"/>
              </a:rPr>
              <a:t>A-</a:t>
            </a:r>
            <a:r>
              <a:rPr lang="ja-JP" altLang="en-US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NtMotoyaKyotai" pitchFamily="18" charset="-128"/>
                <a:ea typeface="NtMotoyaKyotai" pitchFamily="18" charset="-128"/>
              </a:rPr>
              <a:t>な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7" name="Multiply 16">
            <a:extLst>
              <a:ext uri="{FF2B5EF4-FFF2-40B4-BE49-F238E27FC236}">
                <a16:creationId xmlns:a16="http://schemas.microsoft.com/office/drawing/2014/main" id="{CDC479C6-5524-AD4C-B257-2532A3BEECC6}"/>
              </a:ext>
            </a:extLst>
          </p:cNvPr>
          <p:cNvSpPr/>
          <p:nvPr/>
        </p:nvSpPr>
        <p:spPr>
          <a:xfrm>
            <a:off x="4302192" y="3415506"/>
            <a:ext cx="574675" cy="1143000"/>
          </a:xfrm>
          <a:prstGeom prst="mathMultiply">
            <a:avLst>
              <a:gd name="adj1" fmla="val 9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F86AA0D8-B5EA-6449-92D2-4C473BFA31A6}"/>
              </a:ext>
            </a:extLst>
          </p:cNvPr>
          <p:cNvSpPr/>
          <p:nvPr/>
        </p:nvSpPr>
        <p:spPr>
          <a:xfrm>
            <a:off x="2763110" y="4616813"/>
            <a:ext cx="1538364" cy="48490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Chú</a:t>
            </a: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ý: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3C5718F-D1ED-8D44-A6E8-B0675E4D1075}"/>
              </a:ext>
            </a:extLst>
          </p:cNvPr>
          <p:cNvSpPr/>
          <p:nvPr/>
        </p:nvSpPr>
        <p:spPr>
          <a:xfrm>
            <a:off x="4610166" y="4464844"/>
            <a:ext cx="1365250" cy="3937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いい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35A341F-0097-D149-9A46-59B1637CFB32}"/>
              </a:ext>
            </a:extLst>
          </p:cNvPr>
          <p:cNvSpPr/>
          <p:nvPr/>
        </p:nvSpPr>
        <p:spPr>
          <a:xfrm>
            <a:off x="6411979" y="4464844"/>
            <a:ext cx="2981325" cy="3937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よさそうです／だ</a:t>
            </a:r>
            <a:endParaRPr lang="en-US" altLang="ja-JP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03DD8EFF-4340-1A40-A676-4B1B703B17CD}"/>
              </a:ext>
            </a:extLst>
          </p:cNvPr>
          <p:cNvSpPr/>
          <p:nvPr/>
        </p:nvSpPr>
        <p:spPr>
          <a:xfrm>
            <a:off x="4610166" y="4969670"/>
            <a:ext cx="1365250" cy="39528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～ない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7CDE91C-EAEC-ED43-8D55-790F1320BCC0}"/>
              </a:ext>
            </a:extLst>
          </p:cNvPr>
          <p:cNvSpPr/>
          <p:nvPr/>
        </p:nvSpPr>
        <p:spPr>
          <a:xfrm>
            <a:off x="6411979" y="4969670"/>
            <a:ext cx="2981325" cy="39528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～なさそうです／だ</a:t>
            </a:r>
            <a:endParaRPr lang="en-US" altLang="ja-JP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3" name="Plus 22">
            <a:extLst>
              <a:ext uri="{FF2B5EF4-FFF2-40B4-BE49-F238E27FC236}">
                <a16:creationId xmlns:a16="http://schemas.microsoft.com/office/drawing/2014/main" id="{1199D174-3C68-054E-A8BD-3615FE17AB1D}"/>
              </a:ext>
            </a:extLst>
          </p:cNvPr>
          <p:cNvSpPr/>
          <p:nvPr/>
        </p:nvSpPr>
        <p:spPr>
          <a:xfrm>
            <a:off x="5440429" y="3275806"/>
            <a:ext cx="384175" cy="571500"/>
          </a:xfrm>
          <a:prstGeom prst="mathPlus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~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そうです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3">
            <a:extLst>
              <a:ext uri="{FF2B5EF4-FFF2-40B4-BE49-F238E27FC236}">
                <a16:creationId xmlns:a16="http://schemas.microsoft.com/office/drawing/2014/main" id="{35892671-7FD7-C648-8EB4-DA898FD68F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1253" y="2234713"/>
            <a:ext cx="3162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vẻ</a:t>
            </a:r>
            <a:r>
              <a:rPr lang="en-US" altLang="en-US" dirty="0"/>
              <a:t> </a:t>
            </a:r>
            <a:r>
              <a:rPr lang="en-US" altLang="en-US" dirty="0" err="1"/>
              <a:t>ngon</a:t>
            </a:r>
            <a:r>
              <a:rPr lang="en-US" altLang="en-US" dirty="0"/>
              <a:t> /  </a:t>
            </a:r>
            <a:r>
              <a:rPr lang="en-US" altLang="en-US" dirty="0" err="1"/>
              <a:t>Trông</a:t>
            </a:r>
            <a:r>
              <a:rPr lang="en-US" altLang="en-US" dirty="0"/>
              <a:t> </a:t>
            </a:r>
            <a:r>
              <a:rPr lang="en-US" altLang="en-US" dirty="0" err="1"/>
              <a:t>ngon</a:t>
            </a:r>
            <a:r>
              <a:rPr lang="en-US" altLang="en-US" dirty="0"/>
              <a:t>.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B1482D1A-8E97-AB4A-B7B7-1A57A1F10C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225672">
            <a:off x="1128702" y="2031512"/>
            <a:ext cx="3067050" cy="20447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E3310BF-CB9B-5940-958E-777B5989E636}"/>
              </a:ext>
            </a:extLst>
          </p:cNvPr>
          <p:cNvSpPr/>
          <p:nvPr/>
        </p:nvSpPr>
        <p:spPr>
          <a:xfrm>
            <a:off x="4290941" y="2564913"/>
            <a:ext cx="3922712" cy="9779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おいし</a:t>
            </a:r>
            <a:r>
              <a:rPr lang="ja-JP" altLang="en-US" sz="32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E5A5D8BD-4190-5941-B54B-BA70E0093B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453" y="4127500"/>
            <a:ext cx="3162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Có vẻ đắt /  Trông đắt.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B0988DE-691C-0D41-A26D-74403A30F31A}"/>
              </a:ext>
            </a:extLst>
          </p:cNvPr>
          <p:cNvSpPr/>
          <p:nvPr/>
        </p:nvSpPr>
        <p:spPr>
          <a:xfrm>
            <a:off x="4810054" y="3746500"/>
            <a:ext cx="3922713" cy="9779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たか</a:t>
            </a:r>
            <a:r>
              <a:rPr lang="ja-JP" altLang="en-US" sz="32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DB972449-6CBE-184A-9D0E-89409E9E75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453" y="5118100"/>
            <a:ext cx="3810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Có vẻ đơn giản /  Trông đơn giản.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EA22E10-8AFD-6845-9AC6-EB2321B8308F}"/>
              </a:ext>
            </a:extLst>
          </p:cNvPr>
          <p:cNvSpPr/>
          <p:nvPr/>
        </p:nvSpPr>
        <p:spPr>
          <a:xfrm>
            <a:off x="4810054" y="4813300"/>
            <a:ext cx="3922713" cy="9779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かんたん</a:t>
            </a:r>
            <a:r>
              <a:rPr lang="ja-JP" altLang="en-US" sz="32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D893EA0A-B656-9C4A-8CA7-E81D905121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741" y="6184900"/>
            <a:ext cx="3162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Có vẻ rỗi rãi /  Trông rỗi rãi.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D7EC9C6-9CAD-E946-AB66-144E7EEC24CB}"/>
              </a:ext>
            </a:extLst>
          </p:cNvPr>
          <p:cNvSpPr/>
          <p:nvPr/>
        </p:nvSpPr>
        <p:spPr>
          <a:xfrm>
            <a:off x="4824341" y="5880100"/>
            <a:ext cx="3922712" cy="9779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ひま</a:t>
            </a:r>
            <a:r>
              <a:rPr lang="ja-JP" altLang="en-US" sz="32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そうです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04A3494-AD78-AA4A-A286-74FCE36F6697}"/>
              </a:ext>
            </a:extLst>
          </p:cNvPr>
          <p:cNvSpPr/>
          <p:nvPr/>
        </p:nvSpPr>
        <p:spPr>
          <a:xfrm>
            <a:off x="5816529" y="2793513"/>
            <a:ext cx="1787525" cy="609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81E84F6A-8FCE-5F41-B4C0-E4336242BFC9}"/>
              </a:ext>
            </a:extLst>
          </p:cNvPr>
          <p:cNvSpPr/>
          <p:nvPr/>
        </p:nvSpPr>
        <p:spPr>
          <a:xfrm>
            <a:off x="6180067" y="3930650"/>
            <a:ext cx="1787525" cy="609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24EB4FD-1DCC-AE43-A04D-B7893B7E1903}"/>
              </a:ext>
            </a:extLst>
          </p:cNvPr>
          <p:cNvSpPr/>
          <p:nvPr/>
        </p:nvSpPr>
        <p:spPr>
          <a:xfrm>
            <a:off x="6519792" y="4999038"/>
            <a:ext cx="1787525" cy="609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C52074F-1B6F-0640-A166-D52061BA89B5}"/>
              </a:ext>
            </a:extLst>
          </p:cNvPr>
          <p:cNvSpPr/>
          <p:nvPr/>
        </p:nvSpPr>
        <p:spPr>
          <a:xfrm>
            <a:off x="6207054" y="6065838"/>
            <a:ext cx="1787525" cy="609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Cloud Callout 24">
            <a:extLst>
              <a:ext uri="{FF2B5EF4-FFF2-40B4-BE49-F238E27FC236}">
                <a16:creationId xmlns:a16="http://schemas.microsoft.com/office/drawing/2014/main" id="{56380D11-2862-654B-8134-D1A109920687}"/>
              </a:ext>
            </a:extLst>
          </p:cNvPr>
          <p:cNvSpPr/>
          <p:nvPr/>
        </p:nvSpPr>
        <p:spPr>
          <a:xfrm rot="432610">
            <a:off x="8497812" y="2066126"/>
            <a:ext cx="3076575" cy="1552575"/>
          </a:xfrm>
          <a:prstGeom prst="cloudCallout">
            <a:avLst>
              <a:gd name="adj1" fmla="val -32448"/>
              <a:gd name="adj2" fmla="val -65668"/>
            </a:avLst>
          </a:prstGeom>
          <a:solidFill>
            <a:schemeClr val="accent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i="1" dirty="0" err="1"/>
              <a:t>Có</a:t>
            </a:r>
            <a:r>
              <a:rPr lang="en-US" sz="2400" i="1" dirty="0"/>
              <a:t> </a:t>
            </a:r>
            <a:r>
              <a:rPr lang="en-US" sz="2400" i="1" dirty="0" err="1"/>
              <a:t>vẻ</a:t>
            </a:r>
            <a:endParaRPr lang="en-US" sz="2400" i="1" dirty="0"/>
          </a:p>
          <a:p>
            <a:pPr algn="ctr">
              <a:defRPr/>
            </a:pPr>
            <a:r>
              <a:rPr lang="en-US" sz="2400" i="1" dirty="0" err="1"/>
              <a:t>Trông</a:t>
            </a:r>
            <a:r>
              <a:rPr lang="en-US" sz="2400" i="1" dirty="0"/>
              <a:t> </a:t>
            </a:r>
            <a:r>
              <a:rPr lang="en-US" sz="2400" i="1" dirty="0" err="1"/>
              <a:t>có</a:t>
            </a:r>
            <a:r>
              <a:rPr lang="en-US" sz="2400" i="1" dirty="0"/>
              <a:t> </a:t>
            </a:r>
            <a:r>
              <a:rPr lang="en-US" sz="2400" i="1" dirty="0" err="1"/>
              <a:t>vẻ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7413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練習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D75A2B1-0093-8146-B592-91ECEC4A71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1022" y="3584482"/>
            <a:ext cx="4126613" cy="292478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35624E6-6BCA-6D44-B41A-C202D9361D2F}"/>
              </a:ext>
            </a:extLst>
          </p:cNvPr>
          <p:cNvGrpSpPr/>
          <p:nvPr/>
        </p:nvGrpSpPr>
        <p:grpSpPr>
          <a:xfrm>
            <a:off x="-38986" y="1767174"/>
            <a:ext cx="12045791" cy="5090826"/>
            <a:chOff x="0" y="1767174"/>
            <a:chExt cx="12045791" cy="509082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C5AC72C-BE31-0E44-98F9-4EA92DC8E15F}"/>
                </a:ext>
              </a:extLst>
            </p:cNvPr>
            <p:cNvSpPr/>
            <p:nvPr/>
          </p:nvSpPr>
          <p:spPr>
            <a:xfrm>
              <a:off x="4231758" y="1888575"/>
              <a:ext cx="7814033" cy="1225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tabLst>
                  <a:tab pos="4738688" algn="l"/>
                </a:tabLst>
              </a:pPr>
              <a:r>
                <a:rPr lang="vi-VN" altLang="en-US" sz="2400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Hành lý  trông có vẻ nặng nhỉ. Để tôi giúp một tay nhé.</a:t>
              </a:r>
              <a:endParaRPr lang="vi-VN" altLang="en-US" sz="2400" dirty="0"/>
            </a:p>
            <a:p>
              <a:pPr lvl="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tabLst>
                  <a:tab pos="4738688" algn="l"/>
                </a:tabLst>
              </a:pPr>
              <a:r>
                <a:rPr lang="vi-VN" altLang="en-US" sz="2800" dirty="0">
                  <a:ea typeface="Yu Mincho" panose="02020400000000000000" pitchFamily="18" charset="-128"/>
                </a:rPr>
                <a:t>その荷物は</a:t>
              </a:r>
              <a:r>
                <a:rPr lang="vi-VN" altLang="en-US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　</a:t>
              </a:r>
              <a:r>
                <a:rPr lang="vi-VN" altLang="en-US" sz="2800" b="1" dirty="0">
                  <a:solidFill>
                    <a:srgbClr val="FF0000"/>
                  </a:solidFill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重そうです</a:t>
              </a:r>
              <a:r>
                <a:rPr lang="vi-VN" altLang="en-US" sz="2800" dirty="0">
                  <a:ea typeface="Yu Mincho" panose="02020400000000000000" pitchFamily="18" charset="-128"/>
                </a:rPr>
                <a:t>ね</a:t>
              </a:r>
              <a:r>
                <a:rPr lang="vi-VN" altLang="en-US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。</a:t>
              </a:r>
              <a:r>
                <a:rPr lang="vi-VN" altLang="en-US" sz="2800" dirty="0">
                  <a:ea typeface="Yu Mincho" panose="02020400000000000000" pitchFamily="18" charset="-128"/>
                </a:rPr>
                <a:t>手伝いましょうか。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97B4DD0-72AE-9B48-A6C0-F779638926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1800" y="1767174"/>
              <a:ext cx="3862367" cy="2962046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280ED5A-5D45-4546-9ED4-4EA2BAF540B8}"/>
                </a:ext>
              </a:extLst>
            </p:cNvPr>
            <p:cNvSpPr/>
            <p:nvPr/>
          </p:nvSpPr>
          <p:spPr>
            <a:xfrm>
              <a:off x="0" y="5715443"/>
              <a:ext cx="7340008" cy="11425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tabLst>
                  <a:tab pos="4738688" algn="l"/>
                </a:tabLst>
              </a:pPr>
              <a:r>
                <a:rPr lang="vi-VN" altLang="en-US" sz="2400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Cuốn sách này có vẻ buồn chán, nên</a:t>
              </a:r>
              <a:r>
                <a:rPr lang="ja-JP" altLang="en-US" sz="240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vi-VN" altLang="en-US" sz="2400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 tôi không mua.</a:t>
              </a:r>
              <a:endParaRPr lang="vi-VN" altLang="en-US" sz="2400" dirty="0"/>
            </a:p>
            <a:p>
              <a:pPr lvl="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tabLst>
                  <a:tab pos="4738688" algn="l"/>
                </a:tabLst>
                <a:defRPr/>
              </a:pPr>
              <a:r>
                <a:rPr lang="vi-VN" altLang="en-US" sz="2400" dirty="0">
                  <a:ea typeface="Yu Mincho" panose="02020400000000000000" pitchFamily="18" charset="-128"/>
                </a:rPr>
                <a:t>この本は　</a:t>
              </a:r>
              <a:r>
                <a:rPr lang="vi-VN" altLang="en-US" sz="2400" b="1" dirty="0">
                  <a:solidFill>
                    <a:srgbClr val="FF0000"/>
                  </a:solidFill>
                  <a:ea typeface="Yu Mincho" panose="02020400000000000000" pitchFamily="18" charset="-128"/>
                </a:rPr>
                <a:t>つまらなそうです</a:t>
              </a:r>
              <a:r>
                <a:rPr lang="vi-VN" altLang="en-US" sz="2400" dirty="0">
                  <a:ea typeface="Yu Mincho" panose="02020400000000000000" pitchFamily="18" charset="-128"/>
                </a:rPr>
                <a:t>から、買いません。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7445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練習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48DF6A7-04B1-634E-A33A-F6EA5DFC98DD}"/>
              </a:ext>
            </a:extLst>
          </p:cNvPr>
          <p:cNvGrpSpPr/>
          <p:nvPr/>
        </p:nvGrpSpPr>
        <p:grpSpPr>
          <a:xfrm>
            <a:off x="471808" y="1707655"/>
            <a:ext cx="9788609" cy="2838378"/>
            <a:chOff x="471808" y="1707655"/>
            <a:chExt cx="9788609" cy="2838378"/>
          </a:xfrm>
        </p:grpSpPr>
        <p:sp>
          <p:nvSpPr>
            <p:cNvPr id="9" name="Rectangle 4">
              <a:extLst>
                <a:ext uri="{FF2B5EF4-FFF2-40B4-BE49-F238E27FC236}">
                  <a16:creationId xmlns:a16="http://schemas.microsoft.com/office/drawing/2014/main" id="{2F719632-B181-C843-9D23-BAC24D15B5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1808" y="1781179"/>
              <a:ext cx="6032421" cy="1228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tabLst>
                  <a:tab pos="4738688" algn="l"/>
                </a:tabLs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tabLst>
                  <a:tab pos="4738688" algn="l"/>
                </a:tabLst>
                <a:defRPr sz="20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tabLst>
                  <a:tab pos="4738688" algn="l"/>
                </a:tabLst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tabLst>
                  <a:tab pos="4738688" algn="l"/>
                </a:tabLst>
                <a:defRPr sz="16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tabLst>
                  <a:tab pos="4738688" algn="l"/>
                </a:tabLst>
                <a:defRPr sz="16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tabLst>
                  <a:tab pos="4738688" algn="l"/>
                </a:tabLst>
                <a:defRPr sz="16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tabLst>
                  <a:tab pos="4738688" algn="l"/>
                </a:tabLst>
                <a:defRPr sz="16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tabLst>
                  <a:tab pos="4738688" algn="l"/>
                </a:tabLst>
                <a:defRPr sz="16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tabLst>
                  <a:tab pos="4738688" algn="l"/>
                </a:tabLst>
                <a:defRPr sz="16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50000"/>
                </a:lnSpc>
                <a:buFontTx/>
                <a:buNone/>
              </a:pPr>
              <a:r>
                <a:rPr lang="vi-VN" altLang="en-US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Trưởng phòng mới trông có vẻ thông minh.</a:t>
              </a:r>
              <a:endParaRPr lang="vi-VN" altLang="en-US" dirty="0"/>
            </a:p>
            <a:p>
              <a:pPr algn="l">
                <a:lnSpc>
                  <a:spcPct val="150000"/>
                </a:lnSpc>
                <a:buFontTx/>
                <a:buNone/>
              </a:pPr>
              <a:r>
                <a:rPr lang="vi-VN" altLang="en-US" sz="2800" dirty="0">
                  <a:ea typeface="Yu Mincho" panose="02020400000000000000" pitchFamily="18" charset="-128"/>
                </a:rPr>
                <a:t>新しい部長は　頭が　</a:t>
              </a:r>
              <a:r>
                <a:rPr lang="vi-VN" altLang="en-US" b="1" dirty="0">
                  <a:solidFill>
                    <a:srgbClr val="FF0000"/>
                  </a:solidFill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よさそう</a:t>
              </a:r>
              <a:r>
                <a:rPr lang="vi-VN" altLang="en-US" sz="2800" dirty="0">
                  <a:ea typeface="Yu Mincho" panose="02020400000000000000" pitchFamily="18" charset="-128"/>
                </a:rPr>
                <a:t>です</a:t>
              </a:r>
              <a:r>
                <a:rPr lang="vi-VN" altLang="en-US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。</a:t>
              </a:r>
              <a:endParaRPr lang="vi-VN" alt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7E686D9-4E39-744A-9EE9-7AC76401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72940" y="1707655"/>
              <a:ext cx="3487477" cy="2838378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40AA119-B6E6-6448-ACE9-4E35167F7323}"/>
              </a:ext>
            </a:extLst>
          </p:cNvPr>
          <p:cNvGrpSpPr/>
          <p:nvPr/>
        </p:nvGrpSpPr>
        <p:grpSpPr>
          <a:xfrm>
            <a:off x="329610" y="3429000"/>
            <a:ext cx="11716181" cy="3429000"/>
            <a:chOff x="329610" y="3429000"/>
            <a:chExt cx="11716181" cy="3429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86C0AB9-2728-194F-9CF2-1557A474B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9610" y="3429000"/>
              <a:ext cx="3487478" cy="3194957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4061CB4-56F4-BF42-8A8E-1BBEBF519BFE}"/>
                </a:ext>
              </a:extLst>
            </p:cNvPr>
            <p:cNvSpPr/>
            <p:nvPr/>
          </p:nvSpPr>
          <p:spPr>
            <a:xfrm>
              <a:off x="3980963" y="4734342"/>
              <a:ext cx="8064828" cy="2123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vi-VN" altLang="en-US" sz="2400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Món cari trông có vẻ cay nhưng thật sự không cay đến như thế.</a:t>
              </a:r>
              <a:endParaRPr lang="vi-VN" altLang="en-US" sz="2400" dirty="0"/>
            </a:p>
            <a:p>
              <a:pPr>
                <a:lnSpc>
                  <a:spcPct val="150000"/>
                </a:lnSpc>
              </a:pPr>
              <a:r>
                <a:rPr lang="vi-VN" altLang="en-US" sz="2400" dirty="0">
                  <a:ea typeface="Yu Mincho" panose="02020400000000000000" pitchFamily="18" charset="-128"/>
                </a:rPr>
                <a:t>このカレーは</a:t>
              </a:r>
              <a:r>
                <a:rPr lang="vi-VN" altLang="en-US" sz="2400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　</a:t>
              </a:r>
              <a:r>
                <a:rPr lang="vi-VN" altLang="en-US" sz="2400" b="1" dirty="0">
                  <a:solidFill>
                    <a:srgbClr val="FF0000"/>
                  </a:solidFill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からそうです</a:t>
              </a:r>
              <a:r>
                <a:rPr lang="vi-VN" altLang="en-US" sz="2400" dirty="0">
                  <a:ea typeface="Yu Mincho" panose="02020400000000000000" pitchFamily="18" charset="-128"/>
                </a:rPr>
                <a:t>が</a:t>
              </a:r>
              <a:r>
                <a:rPr lang="vi-VN" altLang="en-US" sz="2400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、</a:t>
              </a:r>
              <a:r>
                <a:rPr lang="vi-VN" altLang="en-US" sz="2400" dirty="0">
                  <a:ea typeface="Yu Mincho" panose="02020400000000000000" pitchFamily="18" charset="-128"/>
                </a:rPr>
                <a:t>実は　そんなに辛くないんです</a:t>
              </a:r>
              <a:r>
                <a:rPr lang="vi-VN" altLang="en-US" sz="2400" dirty="0">
                  <a:latin typeface="Calibri" panose="020F0502020204030204" pitchFamily="34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。</a:t>
              </a:r>
              <a:endParaRPr lang="vi-VN" altLang="en-US" sz="2400" dirty="0"/>
            </a:p>
            <a:p>
              <a:r>
                <a:rPr lang="ja-JP" altLang="vi-VN" sz="240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2244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935</Words>
  <Application>Microsoft Macintosh PowerPoint</Application>
  <PresentationFormat>Widescreen</PresentationFormat>
  <Paragraphs>186</Paragraphs>
  <Slides>29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MS PMincho</vt:lpstr>
      <vt:lpstr>NtMotoyaKyotai</vt:lpstr>
      <vt:lpstr>游明朝</vt:lpstr>
      <vt:lpstr>游明朝</vt:lpstr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49</cp:revision>
  <dcterms:created xsi:type="dcterms:W3CDTF">2021-07-27T11:50:49Z</dcterms:created>
  <dcterms:modified xsi:type="dcterms:W3CDTF">2021-07-30T15:29:31Z</dcterms:modified>
</cp:coreProperties>
</file>

<file path=docProps/thumbnail.jpeg>
</file>